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91" r:id="rId3"/>
    <p:sldId id="338" r:id="rId4"/>
    <p:sldId id="286" r:id="rId5"/>
    <p:sldId id="322" r:id="rId6"/>
    <p:sldId id="323" r:id="rId7"/>
    <p:sldId id="324" r:id="rId8"/>
    <p:sldId id="326" r:id="rId9"/>
    <p:sldId id="287" r:id="rId10"/>
    <p:sldId id="315" r:id="rId11"/>
    <p:sldId id="317" r:id="rId12"/>
    <p:sldId id="288" r:id="rId13"/>
    <p:sldId id="268" r:id="rId14"/>
    <p:sldId id="269" r:id="rId15"/>
    <p:sldId id="270" r:id="rId16"/>
    <p:sldId id="271" r:id="rId17"/>
    <p:sldId id="272" r:id="rId18"/>
    <p:sldId id="273" r:id="rId19"/>
    <p:sldId id="274" r:id="rId20"/>
    <p:sldId id="292" r:id="rId21"/>
    <p:sldId id="262" r:id="rId22"/>
    <p:sldId id="293" r:id="rId23"/>
    <p:sldId id="283" r:id="rId24"/>
    <p:sldId id="312" r:id="rId25"/>
    <p:sldId id="284" r:id="rId26"/>
    <p:sldId id="314" r:id="rId27"/>
    <p:sldId id="280" r:id="rId28"/>
    <p:sldId id="321" r:id="rId29"/>
    <p:sldId id="341" r:id="rId30"/>
    <p:sldId id="343" r:id="rId31"/>
    <p:sldId id="344" r:id="rId32"/>
    <p:sldId id="316" r:id="rId33"/>
    <p:sldId id="318" r:id="rId34"/>
    <p:sldId id="339" r:id="rId35"/>
    <p:sldId id="310" r:id="rId36"/>
    <p:sldId id="319" r:id="rId37"/>
    <p:sldId id="303" r:id="rId38"/>
    <p:sldId id="304" r:id="rId39"/>
    <p:sldId id="305" r:id="rId40"/>
    <p:sldId id="313" r:id="rId41"/>
    <p:sldId id="327" r:id="rId42"/>
    <p:sldId id="311" r:id="rId43"/>
    <p:sldId id="302" r:id="rId44"/>
    <p:sldId id="307" r:id="rId45"/>
    <p:sldId id="308" r:id="rId46"/>
    <p:sldId id="309" r:id="rId47"/>
    <p:sldId id="328" r:id="rId48"/>
    <p:sldId id="329" r:id="rId49"/>
    <p:sldId id="331" r:id="rId50"/>
    <p:sldId id="332" r:id="rId51"/>
    <p:sldId id="330" r:id="rId52"/>
    <p:sldId id="337" r:id="rId53"/>
    <p:sldId id="346" r:id="rId54"/>
    <p:sldId id="347" r:id="rId55"/>
    <p:sldId id="348" r:id="rId56"/>
    <p:sldId id="349" r:id="rId57"/>
    <p:sldId id="350" r:id="rId58"/>
    <p:sldId id="334"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rahimi, Mohammadreza - (ebrahimi)" initials="EM-(" lastIdx="12" clrIdx="0">
    <p:extLst>
      <p:ext uri="{19B8F6BF-5375-455C-9EA6-DF929625EA0E}">
        <p15:presenceInfo xmlns:p15="http://schemas.microsoft.com/office/powerpoint/2012/main" userId="S-1-5-21-3885614643-332083874-814631590-256373" providerId="AD"/>
      </p:ext>
    </p:extLst>
  </p:cmAuthor>
  <p:cmAuthor id="2" name="Benjamin Ampel" initials="BA" lastIdx="3" clrIdx="1">
    <p:extLst>
      <p:ext uri="{19B8F6BF-5375-455C-9EA6-DF929625EA0E}">
        <p15:presenceInfo xmlns:p15="http://schemas.microsoft.com/office/powerpoint/2012/main" userId="93b23e8afe5c3bab" providerId="Windows Live"/>
      </p:ext>
    </p:extLst>
  </p:cmAuthor>
  <p:cmAuthor id="3" name="Lin, Fang Yu - (fylin)" initials="LFY-(" lastIdx="2" clrIdx="2">
    <p:extLst>
      <p:ext uri="{19B8F6BF-5375-455C-9EA6-DF929625EA0E}">
        <p15:presenceInfo xmlns:p15="http://schemas.microsoft.com/office/powerpoint/2012/main" userId="Lin, Fang Yu - (fylin)" providerId="None"/>
      </p:ext>
    </p:extLst>
  </p:cmAuthor>
  <p:cmAuthor id="4" name="Weifeng Li" initials="WL" lastIdx="1" clrIdx="3">
    <p:extLst>
      <p:ext uri="{19B8F6BF-5375-455C-9EA6-DF929625EA0E}">
        <p15:presenceInfo xmlns:p15="http://schemas.microsoft.com/office/powerpoint/2012/main" userId="106a8d725e564d9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3" autoAdjust="0"/>
    <p:restoredTop sz="94769" autoAdjust="0"/>
  </p:normalViewPr>
  <p:slideViewPr>
    <p:cSldViewPr snapToGrid="0">
      <p:cViewPr varScale="1">
        <p:scale>
          <a:sx n="102" d="100"/>
          <a:sy n="102" d="100"/>
        </p:scale>
        <p:origin x="10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FCD97E-8B3F-48D1-82A4-C1295D2713EF}" type="datetimeFigureOut">
              <a:rPr lang="en-US" smtClean="0"/>
              <a:t>9/12/2020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F7BA666-83EB-41C2-B479-774834CB93C2}" type="slidenum">
              <a:rPr lang="en-US" smtClean="0"/>
              <a:t>‹#›</a:t>
            </a:fld>
            <a:endParaRPr lang="en-US"/>
          </a:p>
        </p:txBody>
      </p:sp>
    </p:spTree>
    <p:extLst>
      <p:ext uri="{BB962C8B-B14F-4D97-AF65-F5344CB8AC3E}">
        <p14:creationId xmlns:p14="http://schemas.microsoft.com/office/powerpoint/2010/main" val="2303264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0E66136-DE2C-48E2-9724-4C6DEFAF3196}" type="datetimeFigureOut">
              <a:rPr lang="en-US" smtClean="0"/>
              <a:t>9/12/2020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D45D39-2EDA-4791-85B1-38CB42D1BD8C}" type="slidenum">
              <a:rPr lang="en-US" smtClean="0"/>
              <a:t>‹#›</a:t>
            </a:fld>
            <a:endParaRPr lang="en-US"/>
          </a:p>
        </p:txBody>
      </p:sp>
    </p:spTree>
    <p:extLst>
      <p:ext uri="{BB962C8B-B14F-4D97-AF65-F5344CB8AC3E}">
        <p14:creationId xmlns:p14="http://schemas.microsoft.com/office/powerpoint/2010/main" val="345367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6FA61-E5A2-4351-BEAA-D74CA0C6D684}" type="slidenum">
              <a:rPr lang="en-US" smtClean="0"/>
              <a:t>13</a:t>
            </a:fld>
            <a:endParaRPr lang="en-US"/>
          </a:p>
        </p:txBody>
      </p:sp>
    </p:spTree>
    <p:extLst>
      <p:ext uri="{BB962C8B-B14F-4D97-AF65-F5344CB8AC3E}">
        <p14:creationId xmlns:p14="http://schemas.microsoft.com/office/powerpoint/2010/main" val="266664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45D39-2EDA-4791-85B1-38CB42D1BD8C}" type="slidenum">
              <a:rPr lang="en-US" smtClean="0"/>
              <a:t>32</a:t>
            </a:fld>
            <a:endParaRPr lang="en-US"/>
          </a:p>
        </p:txBody>
      </p:sp>
    </p:spTree>
    <p:extLst>
      <p:ext uri="{BB962C8B-B14F-4D97-AF65-F5344CB8AC3E}">
        <p14:creationId xmlns:p14="http://schemas.microsoft.com/office/powerpoint/2010/main" val="4016004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endParaRPr lang="en-US" dirty="0"/>
          </a:p>
        </p:txBody>
      </p:sp>
      <p:sp>
        <p:nvSpPr>
          <p:cNvPr id="467" name="Google Shape;467;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3968607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endParaRPr lang="en-US" dirty="0"/>
          </a:p>
        </p:txBody>
      </p:sp>
      <p:sp>
        <p:nvSpPr>
          <p:cNvPr id="467" name="Google Shape;467;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316268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kern="1200" dirty="0">
                <a:solidFill>
                  <a:schemeClr val="tx1"/>
                </a:solidFill>
                <a:effectLst/>
                <a:latin typeface="+mn-lt"/>
                <a:ea typeface="+mn-ea"/>
                <a:cs typeface="+mn-cs"/>
              </a:rPr>
              <a:t>As noted in our review of privacy risk assessment measures, the Sensitivity Score developed by Srivastava et al. [10] is suitable for privacy risk assessment in the dark web and surface web. Accordingly, we adopt Sensitivity Scores of 11 PII attributes developed in [10] and calculate the privacy risk score for each individual. These sensitivity scores are shown in Table I.</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D45D39-2EDA-4791-85B1-38CB42D1BD8C}" type="slidenum">
              <a:rPr lang="en-US" smtClean="0"/>
              <a:t>49</a:t>
            </a:fld>
            <a:endParaRPr lang="en-US"/>
          </a:p>
        </p:txBody>
      </p:sp>
    </p:spTree>
    <p:extLst>
      <p:ext uri="{BB962C8B-B14F-4D97-AF65-F5344CB8AC3E}">
        <p14:creationId xmlns:p14="http://schemas.microsoft.com/office/powerpoint/2010/main" val="98424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6FA61-E5A2-4351-BEAA-D74CA0C6D684}" type="slidenum">
              <a:rPr lang="en-US" smtClean="0"/>
              <a:t>16</a:t>
            </a:fld>
            <a:endParaRPr lang="en-US"/>
          </a:p>
        </p:txBody>
      </p:sp>
    </p:spTree>
    <p:extLst>
      <p:ext uri="{BB962C8B-B14F-4D97-AF65-F5344CB8AC3E}">
        <p14:creationId xmlns:p14="http://schemas.microsoft.com/office/powerpoint/2010/main" val="420239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45D39-2EDA-4791-85B1-38CB42D1BD8C}" type="slidenum">
              <a:rPr lang="en-US" smtClean="0"/>
              <a:t>22</a:t>
            </a:fld>
            <a:endParaRPr lang="en-US"/>
          </a:p>
        </p:txBody>
      </p:sp>
    </p:spTree>
    <p:extLst>
      <p:ext uri="{BB962C8B-B14F-4D97-AF65-F5344CB8AC3E}">
        <p14:creationId xmlns:p14="http://schemas.microsoft.com/office/powerpoint/2010/main" val="213443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and Data mining</a:t>
            </a:r>
          </a:p>
          <a:p>
            <a:r>
              <a:rPr lang="en-US" dirty="0"/>
              <a:t>Traditional CTI analysis (Summary statistics, malware analysis)</a:t>
            </a:r>
          </a:p>
        </p:txBody>
      </p:sp>
      <p:sp>
        <p:nvSpPr>
          <p:cNvPr id="4" name="Slide Number Placeholder 3"/>
          <p:cNvSpPr>
            <a:spLocks noGrp="1"/>
          </p:cNvSpPr>
          <p:nvPr>
            <p:ph type="sldNum" sz="quarter" idx="10"/>
          </p:nvPr>
        </p:nvSpPr>
        <p:spPr/>
        <p:txBody>
          <a:bodyPr/>
          <a:lstStyle/>
          <a:p>
            <a:fld id="{B1A2E19B-0DC9-4F6C-B6AF-AD79427723F9}" type="slidenum">
              <a:rPr lang="en-US" smtClean="0"/>
              <a:t>25</a:t>
            </a:fld>
            <a:endParaRPr lang="en-US"/>
          </a:p>
        </p:txBody>
      </p:sp>
    </p:spTree>
    <p:extLst>
      <p:ext uri="{BB962C8B-B14F-4D97-AF65-F5344CB8AC3E}">
        <p14:creationId xmlns:p14="http://schemas.microsoft.com/office/powerpoint/2010/main" val="131420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Crawlers are incremental and crawl, parse, and upload data to a MySQL database in one step.</a:t>
            </a:r>
          </a:p>
          <a:p>
            <a:r>
              <a:rPr lang="en-US" dirty="0"/>
              <a:t>The website is built upon a Django back-end, which is specially designed for big data driven applications.</a:t>
            </a:r>
          </a:p>
          <a:p>
            <a:r>
              <a:rPr lang="en-US" dirty="0"/>
              <a:t>Deep learning algorithms are applied to crawled data for interesting and novel feature additions. </a:t>
            </a:r>
          </a:p>
          <a:p>
            <a:r>
              <a:rPr lang="en-US" dirty="0"/>
              <a:t>Tableau visualizations are dynamic and will update automatically when the MySQL database gets new data.</a:t>
            </a:r>
          </a:p>
          <a:p>
            <a:r>
              <a:rPr lang="en-US" dirty="0"/>
              <a:t>New core functionalities allow for easy user customization.</a:t>
            </a:r>
          </a:p>
        </p:txBody>
      </p:sp>
      <p:sp>
        <p:nvSpPr>
          <p:cNvPr id="4" name="Slide Number Placeholder 3"/>
          <p:cNvSpPr>
            <a:spLocks noGrp="1"/>
          </p:cNvSpPr>
          <p:nvPr>
            <p:ph type="sldNum" sz="quarter" idx="5"/>
          </p:nvPr>
        </p:nvSpPr>
        <p:spPr/>
        <p:txBody>
          <a:bodyPr/>
          <a:lstStyle/>
          <a:p>
            <a:fld id="{698B3478-4071-A146-90D0-BD6C27E0DF47}" type="slidenum">
              <a:rPr lang="en-US" smtClean="0"/>
              <a:t>26</a:t>
            </a:fld>
            <a:endParaRPr lang="en-US"/>
          </a:p>
        </p:txBody>
      </p:sp>
    </p:spTree>
    <p:extLst>
      <p:ext uri="{BB962C8B-B14F-4D97-AF65-F5344CB8AC3E}">
        <p14:creationId xmlns:p14="http://schemas.microsoft.com/office/powerpoint/2010/main" val="234845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D45D39-2EDA-4791-85B1-38CB42D1BD8C}" type="slidenum">
              <a:rPr lang="en-US" smtClean="0"/>
              <a:t>28</a:t>
            </a:fld>
            <a:endParaRPr lang="en-US"/>
          </a:p>
        </p:txBody>
      </p:sp>
    </p:spTree>
    <p:extLst>
      <p:ext uri="{BB962C8B-B14F-4D97-AF65-F5344CB8AC3E}">
        <p14:creationId xmlns:p14="http://schemas.microsoft.com/office/powerpoint/2010/main" val="213079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D45D39-2EDA-4791-85B1-38CB42D1BD8C}" type="slidenum">
              <a:rPr lang="en-US" smtClean="0"/>
              <a:t>29</a:t>
            </a:fld>
            <a:endParaRPr lang="en-US"/>
          </a:p>
        </p:txBody>
      </p:sp>
    </p:spTree>
    <p:extLst>
      <p:ext uri="{BB962C8B-B14F-4D97-AF65-F5344CB8AC3E}">
        <p14:creationId xmlns:p14="http://schemas.microsoft.com/office/powerpoint/2010/main" val="150414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D45D39-2EDA-4791-85B1-38CB42D1BD8C}" type="slidenum">
              <a:rPr lang="en-US" smtClean="0"/>
              <a:t>30</a:t>
            </a:fld>
            <a:endParaRPr lang="en-US"/>
          </a:p>
        </p:txBody>
      </p:sp>
    </p:spTree>
    <p:extLst>
      <p:ext uri="{BB962C8B-B14F-4D97-AF65-F5344CB8AC3E}">
        <p14:creationId xmlns:p14="http://schemas.microsoft.com/office/powerpoint/2010/main" val="130973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D45D39-2EDA-4791-85B1-38CB42D1BD8C}" type="slidenum">
              <a:rPr lang="en-US" smtClean="0"/>
              <a:t>31</a:t>
            </a:fld>
            <a:endParaRPr lang="en-US"/>
          </a:p>
        </p:txBody>
      </p:sp>
    </p:spTree>
    <p:extLst>
      <p:ext uri="{BB962C8B-B14F-4D97-AF65-F5344CB8AC3E}">
        <p14:creationId xmlns:p14="http://schemas.microsoft.com/office/powerpoint/2010/main" val="1938527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E09714-2B58-4B15-8FD9-E7B0BD8660FC}" type="datetime1">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C4D40-1286-46A5-8E5F-0B6E4324D2BA}" type="slidenum">
              <a:rPr lang="en-US" smtClean="0"/>
              <a:t>‹#›</a:t>
            </a:fld>
            <a:endParaRPr lang="en-US"/>
          </a:p>
        </p:txBody>
      </p:sp>
    </p:spTree>
    <p:extLst>
      <p:ext uri="{BB962C8B-B14F-4D97-AF65-F5344CB8AC3E}">
        <p14:creationId xmlns:p14="http://schemas.microsoft.com/office/powerpoint/2010/main" val="131529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422900-1DA7-490E-87B2-523375316FAC}" type="datetime1">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C4D40-1286-46A5-8E5F-0B6E4324D2BA}" type="slidenum">
              <a:rPr lang="en-US" smtClean="0"/>
              <a:t>‹#›</a:t>
            </a:fld>
            <a:endParaRPr lang="en-US"/>
          </a:p>
        </p:txBody>
      </p:sp>
    </p:spTree>
    <p:extLst>
      <p:ext uri="{BB962C8B-B14F-4D97-AF65-F5344CB8AC3E}">
        <p14:creationId xmlns:p14="http://schemas.microsoft.com/office/powerpoint/2010/main" val="337781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D9DAE-BF51-4CDA-A0C2-89C1EA4774A7}" type="datetime1">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C4D40-1286-46A5-8E5F-0B6E4324D2BA}" type="slidenum">
              <a:rPr lang="en-US" smtClean="0"/>
              <a:t>‹#›</a:t>
            </a:fld>
            <a:endParaRPr lang="en-US"/>
          </a:p>
        </p:txBody>
      </p:sp>
    </p:spTree>
    <p:extLst>
      <p:ext uri="{BB962C8B-B14F-4D97-AF65-F5344CB8AC3E}">
        <p14:creationId xmlns:p14="http://schemas.microsoft.com/office/powerpoint/2010/main" val="19403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spc="-90" baseline="0"/>
            </a:lvl1pPr>
          </a:lstStyle>
          <a:p>
            <a:r>
              <a:rPr lang="en-US" dirty="0"/>
              <a:t>Click to edit Master title style</a:t>
            </a:r>
          </a:p>
        </p:txBody>
      </p:sp>
      <p:sp>
        <p:nvSpPr>
          <p:cNvPr id="3" name="Content Placeholder 2"/>
          <p:cNvSpPr>
            <a:spLocks noGrp="1"/>
          </p:cNvSpPr>
          <p:nvPr>
            <p:ph idx="1"/>
          </p:nvPr>
        </p:nvSpPr>
        <p:spPr/>
        <p:txBody>
          <a:bodyPr/>
          <a:lstStyle>
            <a:lvl1pPr>
              <a:defRPr spc="-90" baseline="0"/>
            </a:lvl1pPr>
            <a:lvl2pPr>
              <a:defRPr spc="-90" baseline="0"/>
            </a:lvl2pPr>
            <a:lvl3pPr>
              <a:defRPr spc="-90"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CDC25E-D0A6-42EA-8143-1ACEA6CE47B5}" type="datetime1">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C4D40-1286-46A5-8E5F-0B6E4324D2BA}" type="slidenum">
              <a:rPr lang="en-US" smtClean="0"/>
              <a:t>‹#›</a:t>
            </a:fld>
            <a:endParaRPr lang="en-US"/>
          </a:p>
        </p:txBody>
      </p:sp>
    </p:spTree>
    <p:extLst>
      <p:ext uri="{BB962C8B-B14F-4D97-AF65-F5344CB8AC3E}">
        <p14:creationId xmlns:p14="http://schemas.microsoft.com/office/powerpoint/2010/main" val="305412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646A3-3269-473B-84E1-913854442741}" type="datetime1">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C4D40-1286-46A5-8E5F-0B6E4324D2BA}" type="slidenum">
              <a:rPr lang="en-US" smtClean="0"/>
              <a:t>‹#›</a:t>
            </a:fld>
            <a:endParaRPr lang="en-US"/>
          </a:p>
        </p:txBody>
      </p:sp>
    </p:spTree>
    <p:extLst>
      <p:ext uri="{BB962C8B-B14F-4D97-AF65-F5344CB8AC3E}">
        <p14:creationId xmlns:p14="http://schemas.microsoft.com/office/powerpoint/2010/main" val="398063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371560-F027-4104-B44E-E12982359D47}" type="datetime1">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C4D40-1286-46A5-8E5F-0B6E4324D2BA}" type="slidenum">
              <a:rPr lang="en-US" smtClean="0"/>
              <a:t>‹#›</a:t>
            </a:fld>
            <a:endParaRPr lang="en-US"/>
          </a:p>
        </p:txBody>
      </p:sp>
    </p:spTree>
    <p:extLst>
      <p:ext uri="{BB962C8B-B14F-4D97-AF65-F5344CB8AC3E}">
        <p14:creationId xmlns:p14="http://schemas.microsoft.com/office/powerpoint/2010/main" val="195876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52B6E3-058B-4534-9DEF-0E72E0E92F0B}" type="datetime1">
              <a:rPr lang="en-US" smtClean="0"/>
              <a:t>9/12/2020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C4D40-1286-46A5-8E5F-0B6E4324D2BA}" type="slidenum">
              <a:rPr lang="en-US" smtClean="0"/>
              <a:t>‹#›</a:t>
            </a:fld>
            <a:endParaRPr lang="en-US"/>
          </a:p>
        </p:txBody>
      </p:sp>
    </p:spTree>
    <p:extLst>
      <p:ext uri="{BB962C8B-B14F-4D97-AF65-F5344CB8AC3E}">
        <p14:creationId xmlns:p14="http://schemas.microsoft.com/office/powerpoint/2010/main" val="340872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514B56-29FE-41C0-9266-FC50A6B8E335}" type="datetime1">
              <a:rPr lang="en-US" smtClean="0"/>
              <a:t>9/12/2020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C4D40-1286-46A5-8E5F-0B6E4324D2BA}" type="slidenum">
              <a:rPr lang="en-US" smtClean="0"/>
              <a:t>‹#›</a:t>
            </a:fld>
            <a:endParaRPr lang="en-US"/>
          </a:p>
        </p:txBody>
      </p:sp>
    </p:spTree>
    <p:extLst>
      <p:ext uri="{BB962C8B-B14F-4D97-AF65-F5344CB8AC3E}">
        <p14:creationId xmlns:p14="http://schemas.microsoft.com/office/powerpoint/2010/main" val="2494127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A88D9-58D9-4DDA-BB29-5363A7C2A585}" type="datetime1">
              <a:rPr lang="en-US" smtClean="0"/>
              <a:t>9/12/2020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C4D40-1286-46A5-8E5F-0B6E4324D2BA}" type="slidenum">
              <a:rPr lang="en-US" smtClean="0"/>
              <a:t>‹#›</a:t>
            </a:fld>
            <a:endParaRPr lang="en-US"/>
          </a:p>
        </p:txBody>
      </p:sp>
    </p:spTree>
    <p:extLst>
      <p:ext uri="{BB962C8B-B14F-4D97-AF65-F5344CB8AC3E}">
        <p14:creationId xmlns:p14="http://schemas.microsoft.com/office/powerpoint/2010/main" val="358139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BDD582-F997-41AA-B26D-2DE9CBCB3A72}" type="datetime1">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C4D40-1286-46A5-8E5F-0B6E4324D2BA}" type="slidenum">
              <a:rPr lang="en-US" smtClean="0"/>
              <a:t>‹#›</a:t>
            </a:fld>
            <a:endParaRPr lang="en-US"/>
          </a:p>
        </p:txBody>
      </p:sp>
    </p:spTree>
    <p:extLst>
      <p:ext uri="{BB962C8B-B14F-4D97-AF65-F5344CB8AC3E}">
        <p14:creationId xmlns:p14="http://schemas.microsoft.com/office/powerpoint/2010/main" val="176830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D335D-63E0-420C-9D5F-C5786B7BB558}" type="datetime1">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C4D40-1286-46A5-8E5F-0B6E4324D2BA}" type="slidenum">
              <a:rPr lang="en-US" smtClean="0"/>
              <a:t>‹#›</a:t>
            </a:fld>
            <a:endParaRPr lang="en-US"/>
          </a:p>
        </p:txBody>
      </p:sp>
    </p:spTree>
    <p:extLst>
      <p:ext uri="{BB962C8B-B14F-4D97-AF65-F5344CB8AC3E}">
        <p14:creationId xmlns:p14="http://schemas.microsoft.com/office/powerpoint/2010/main" val="118085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DCDB8-BEE7-484C-BB86-DC23215845C3}" type="datetime1">
              <a:rPr lang="en-US" smtClean="0"/>
              <a:t>9/12/2020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C4D40-1286-46A5-8E5F-0B6E4324D2BA}" type="slidenum">
              <a:rPr lang="en-US" smtClean="0"/>
              <a:t>‹#›</a:t>
            </a:fld>
            <a:endParaRPr lang="en-US"/>
          </a:p>
        </p:txBody>
      </p:sp>
    </p:spTree>
    <p:extLst>
      <p:ext uri="{BB962C8B-B14F-4D97-AF65-F5344CB8AC3E}">
        <p14:creationId xmlns:p14="http://schemas.microsoft.com/office/powerpoint/2010/main" val="4212244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2" Type="http://schemas.openxmlformats.org/officeDocument/2006/relationships/hyperlink" Target="mailto:baby****@aol.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en-US" sz="4000" b="1" dirty="0"/>
          </a:p>
          <a:p>
            <a:pPr marL="0" indent="0" algn="ctr">
              <a:buNone/>
            </a:pPr>
            <a:r>
              <a:rPr lang="en-US" sz="4000" b="1" dirty="0"/>
              <a:t>Dark Web and Privacy Analytics Research:</a:t>
            </a:r>
            <a:br>
              <a:rPr lang="en-US" sz="4000" b="1" dirty="0"/>
            </a:br>
            <a:r>
              <a:rPr lang="en-US" sz="4000" b="1" dirty="0"/>
              <a:t> Hands-on Training and Planning</a:t>
            </a:r>
          </a:p>
          <a:p>
            <a:pPr marL="0" indent="0" algn="ctr">
              <a:buNone/>
            </a:pPr>
            <a:endParaRPr lang="en-US" sz="2400" dirty="0"/>
          </a:p>
          <a:p>
            <a:pPr marL="0" indent="0" algn="ctr">
              <a:buNone/>
            </a:pPr>
            <a:endParaRPr lang="en-US" sz="2400" dirty="0"/>
          </a:p>
          <a:p>
            <a:pPr marL="0" indent="0" algn="ctr">
              <a:buNone/>
            </a:pPr>
            <a:r>
              <a:rPr lang="en-US" sz="3600" b="1" dirty="0"/>
              <a:t>Presenters: Reza, Amy, Ben A, Zara, </a:t>
            </a:r>
            <a:r>
              <a:rPr lang="en-US" sz="3600" b="1" dirty="0" err="1"/>
              <a:t>Weifeng</a:t>
            </a:r>
            <a:endParaRPr lang="en-US" sz="3600" b="1" dirty="0"/>
          </a:p>
          <a:p>
            <a:pPr marL="0" indent="0" algn="ctr">
              <a:buNone/>
            </a:pPr>
            <a:endParaRPr lang="en-US" sz="1500" b="1" dirty="0"/>
          </a:p>
          <a:p>
            <a:pPr marL="0" indent="0" algn="ctr">
              <a:buNone/>
            </a:pPr>
            <a:r>
              <a:rPr lang="en-US" b="1" dirty="0"/>
              <a:t>Thanks to Ning, James, and Justin</a:t>
            </a:r>
          </a:p>
          <a:p>
            <a:pPr marL="0" indent="0" algn="ctr">
              <a:buNone/>
            </a:pPr>
            <a:endParaRPr lang="en-US" sz="2000" dirty="0"/>
          </a:p>
          <a:p>
            <a:pPr marL="0" indent="0" algn="ctr">
              <a:buNone/>
            </a:pPr>
            <a:r>
              <a:rPr lang="en-US" dirty="0"/>
              <a:t>Artificial Intelligence Lab, University of Arizona</a:t>
            </a:r>
          </a:p>
          <a:p>
            <a:pPr marL="0" indent="0" algn="ctr">
              <a:buNone/>
            </a:pPr>
            <a:r>
              <a:rPr lang="en-US" dirty="0"/>
              <a:t>September 4, 2020</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070FEC0F-20C5-497A-AFA9-E6EB40398B7D}" type="slidenum">
              <a:rPr lang="en-US" smtClean="0"/>
              <a:t>1</a:t>
            </a:fld>
            <a:endParaRPr lang="en-US"/>
          </a:p>
        </p:txBody>
      </p:sp>
    </p:spTree>
    <p:extLst>
      <p:ext uri="{BB962C8B-B14F-4D97-AF65-F5344CB8AC3E}">
        <p14:creationId xmlns:p14="http://schemas.microsoft.com/office/powerpoint/2010/main" val="37767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A410E-73FC-4CFB-A8BD-02CC13CE260B}"/>
              </a:ext>
            </a:extLst>
          </p:cNvPr>
          <p:cNvSpPr>
            <a:spLocks noGrp="1"/>
          </p:cNvSpPr>
          <p:nvPr>
            <p:ph idx="1"/>
          </p:nvPr>
        </p:nvSpPr>
        <p:spPr>
          <a:xfrm>
            <a:off x="838200" y="3429001"/>
            <a:ext cx="10515600" cy="2747962"/>
          </a:xfrm>
        </p:spPr>
        <p:txBody>
          <a:bodyPr>
            <a:normAutofit/>
          </a:bodyPr>
          <a:lstStyle/>
          <a:p>
            <a:r>
              <a:rPr lang="en-US" sz="3600" b="1" dirty="0"/>
              <a:t>Module 1 (M1): </a:t>
            </a:r>
            <a:r>
              <a:rPr lang="en-US" sz="3600" dirty="0"/>
              <a:t>Dark Web Analytics</a:t>
            </a:r>
          </a:p>
          <a:p>
            <a:pPr lvl="1"/>
            <a:r>
              <a:rPr lang="en-US" sz="3200" dirty="0"/>
              <a:t>Dark Web Collection</a:t>
            </a:r>
          </a:p>
          <a:p>
            <a:pPr lvl="1"/>
            <a:r>
              <a:rPr lang="en-US" sz="3200" dirty="0"/>
              <a:t>Live Demo: Dark Web Crawling, Parsing, and Storage</a:t>
            </a:r>
          </a:p>
          <a:p>
            <a:pPr lvl="1"/>
            <a:r>
              <a:rPr lang="en-US" sz="3200" dirty="0"/>
              <a:t>Hacker Asset Portal (HAP) Demo</a:t>
            </a:r>
          </a:p>
        </p:txBody>
      </p:sp>
      <p:sp>
        <p:nvSpPr>
          <p:cNvPr id="4" name="Slide Number Placeholder 3">
            <a:extLst>
              <a:ext uri="{FF2B5EF4-FFF2-40B4-BE49-F238E27FC236}">
                <a16:creationId xmlns:a16="http://schemas.microsoft.com/office/drawing/2014/main" id="{51C1C38B-7E1A-48E1-86B0-023F077B2AE6}"/>
              </a:ext>
            </a:extLst>
          </p:cNvPr>
          <p:cNvSpPr>
            <a:spLocks noGrp="1"/>
          </p:cNvSpPr>
          <p:nvPr>
            <p:ph type="sldNum" sz="quarter" idx="12"/>
          </p:nvPr>
        </p:nvSpPr>
        <p:spPr/>
        <p:txBody>
          <a:bodyPr/>
          <a:lstStyle/>
          <a:p>
            <a:fld id="{177C4D40-1286-46A5-8E5F-0B6E4324D2BA}" type="slidenum">
              <a:rPr lang="en-US" smtClean="0"/>
              <a:t>10</a:t>
            </a:fld>
            <a:endParaRPr lang="en-US"/>
          </a:p>
        </p:txBody>
      </p:sp>
    </p:spTree>
    <p:extLst>
      <p:ext uri="{BB962C8B-B14F-4D97-AF65-F5344CB8AC3E}">
        <p14:creationId xmlns:p14="http://schemas.microsoft.com/office/powerpoint/2010/main" val="388282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BE79-05E1-4B5D-B53D-E05984BFB868}"/>
              </a:ext>
            </a:extLst>
          </p:cNvPr>
          <p:cNvSpPr>
            <a:spLocks noGrp="1"/>
          </p:cNvSpPr>
          <p:nvPr>
            <p:ph type="title"/>
          </p:nvPr>
        </p:nvSpPr>
        <p:spPr>
          <a:xfrm>
            <a:off x="838200" y="365125"/>
            <a:ext cx="10515600" cy="1325563"/>
          </a:xfrm>
        </p:spPr>
        <p:txBody>
          <a:bodyPr/>
          <a:lstStyle/>
          <a:p>
            <a:r>
              <a:rPr lang="en-US" dirty="0"/>
              <a:t>M1 – Dark Web Analytics: Agenda &amp; Learning Goals</a:t>
            </a:r>
          </a:p>
        </p:txBody>
      </p:sp>
      <p:sp>
        <p:nvSpPr>
          <p:cNvPr id="3" name="Content Placeholder 2">
            <a:extLst>
              <a:ext uri="{FF2B5EF4-FFF2-40B4-BE49-F238E27FC236}">
                <a16:creationId xmlns:a16="http://schemas.microsoft.com/office/drawing/2014/main" id="{FB2078D8-2047-4076-A6FE-5B6F71D88D7E}"/>
              </a:ext>
            </a:extLst>
          </p:cNvPr>
          <p:cNvSpPr>
            <a:spLocks noGrp="1"/>
          </p:cNvSpPr>
          <p:nvPr>
            <p:ph idx="1"/>
          </p:nvPr>
        </p:nvSpPr>
        <p:spPr/>
        <p:txBody>
          <a:bodyPr/>
          <a:lstStyle/>
          <a:p>
            <a:pPr marL="514350" indent="-514350">
              <a:buFont typeface="+mj-lt"/>
              <a:buAutoNum type="arabicPeriod"/>
            </a:pPr>
            <a:r>
              <a:rPr lang="en-US" dirty="0"/>
              <a:t>We introduce dark web hacker community platforms.</a:t>
            </a:r>
          </a:p>
          <a:p>
            <a:pPr lvl="1"/>
            <a:r>
              <a:rPr lang="en-US" dirty="0"/>
              <a:t>Dark net markets (DNMs), hacker forums, carding shops</a:t>
            </a:r>
          </a:p>
          <a:p>
            <a:pPr lvl="1"/>
            <a:r>
              <a:rPr lang="en-US" b="1" dirty="0"/>
              <a:t>Learning goal:</a:t>
            </a:r>
            <a:r>
              <a:rPr lang="en-US" dirty="0"/>
              <a:t> You will know what data is available in the dark web.</a:t>
            </a:r>
          </a:p>
          <a:p>
            <a:pPr marL="514350" indent="-514350">
              <a:buFont typeface="+mj-lt"/>
              <a:buAutoNum type="arabicPeriod"/>
            </a:pPr>
            <a:r>
              <a:rPr lang="en-US" dirty="0"/>
              <a:t>We demo data collection for two platforms: DNMs and hacking forums</a:t>
            </a:r>
          </a:p>
          <a:p>
            <a:pPr lvl="1"/>
            <a:r>
              <a:rPr lang="en-US" dirty="0"/>
              <a:t>Collecting carding shops is similar to DNM but more straightforward.</a:t>
            </a:r>
          </a:p>
          <a:p>
            <a:pPr lvl="1"/>
            <a:r>
              <a:rPr lang="en-US" b="1" dirty="0"/>
              <a:t>Learning goal:</a:t>
            </a:r>
            <a:r>
              <a:rPr lang="en-US" dirty="0"/>
              <a:t> You will learn how to write </a:t>
            </a:r>
            <a:r>
              <a:rPr lang="en-US" b="1" dirty="0"/>
              <a:t>crawlers</a:t>
            </a:r>
            <a:r>
              <a:rPr lang="en-US" dirty="0"/>
              <a:t> and </a:t>
            </a:r>
            <a:r>
              <a:rPr lang="en-US" b="1" dirty="0"/>
              <a:t>parsers</a:t>
            </a:r>
            <a:r>
              <a:rPr lang="en-US" dirty="0"/>
              <a:t>.</a:t>
            </a:r>
          </a:p>
          <a:p>
            <a:pPr marL="514350" indent="-514350">
              <a:buFont typeface="+mj-lt"/>
              <a:buAutoNum type="arabicPeriod"/>
            </a:pPr>
            <a:r>
              <a:rPr lang="en-US" dirty="0"/>
              <a:t>We demo Hacker Asset Portal to show how the collected data is leveraged to build an end-to-end cybersecurity system.</a:t>
            </a:r>
          </a:p>
          <a:p>
            <a:pPr lvl="1"/>
            <a:r>
              <a:rPr lang="en-US" b="1" dirty="0"/>
              <a:t>Learning goal:</a:t>
            </a:r>
            <a:r>
              <a:rPr lang="en-US" dirty="0"/>
              <a:t> You will see an example of using the collected data for analytics and disseminating new insights from analytics.</a:t>
            </a:r>
          </a:p>
          <a:p>
            <a:pPr lvl="1"/>
            <a:endParaRPr lang="en-US" dirty="0"/>
          </a:p>
        </p:txBody>
      </p:sp>
      <p:sp>
        <p:nvSpPr>
          <p:cNvPr id="4" name="Slide Number Placeholder 3">
            <a:extLst>
              <a:ext uri="{FF2B5EF4-FFF2-40B4-BE49-F238E27FC236}">
                <a16:creationId xmlns:a16="http://schemas.microsoft.com/office/drawing/2014/main" id="{667AC366-5A50-4D72-9402-80BE5F059413}"/>
              </a:ext>
            </a:extLst>
          </p:cNvPr>
          <p:cNvSpPr>
            <a:spLocks noGrp="1"/>
          </p:cNvSpPr>
          <p:nvPr>
            <p:ph type="sldNum" sz="quarter" idx="12"/>
          </p:nvPr>
        </p:nvSpPr>
        <p:spPr/>
        <p:txBody>
          <a:bodyPr/>
          <a:lstStyle/>
          <a:p>
            <a:fld id="{177C4D40-1286-46A5-8E5F-0B6E4324D2BA}" type="slidenum">
              <a:rPr lang="en-US" smtClean="0"/>
              <a:t>11</a:t>
            </a:fld>
            <a:endParaRPr lang="en-US"/>
          </a:p>
        </p:txBody>
      </p:sp>
    </p:spTree>
    <p:extLst>
      <p:ext uri="{BB962C8B-B14F-4D97-AF65-F5344CB8AC3E}">
        <p14:creationId xmlns:p14="http://schemas.microsoft.com/office/powerpoint/2010/main" val="168180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M1 – Dark Web Analytics: Overview</a:t>
            </a:r>
          </a:p>
        </p:txBody>
      </p:sp>
      <p:sp>
        <p:nvSpPr>
          <p:cNvPr id="3" name="Content Placeholder 2"/>
          <p:cNvSpPr>
            <a:spLocks noGrp="1"/>
          </p:cNvSpPr>
          <p:nvPr>
            <p:ph idx="1"/>
          </p:nvPr>
        </p:nvSpPr>
        <p:spPr/>
        <p:txBody>
          <a:bodyPr>
            <a:normAutofit/>
          </a:bodyPr>
          <a:lstStyle/>
          <a:p>
            <a:r>
              <a:rPr lang="en-US" dirty="0"/>
              <a:t>Dark Web is a large conglomerate of platforms that facilitate illegal transactions among hackers/cybercriminals.</a:t>
            </a:r>
          </a:p>
          <a:p>
            <a:r>
              <a:rPr lang="en-US" dirty="0"/>
              <a:t>Dark web comprises three major platforms:</a:t>
            </a:r>
          </a:p>
          <a:p>
            <a:pPr lvl="1"/>
            <a:r>
              <a:rPr lang="en-US" dirty="0"/>
              <a:t>Dark Net Marketplaces</a:t>
            </a:r>
          </a:p>
          <a:p>
            <a:pPr lvl="1"/>
            <a:r>
              <a:rPr lang="en-US" dirty="0"/>
              <a:t>Hacker Forums</a:t>
            </a:r>
          </a:p>
          <a:p>
            <a:pPr lvl="1"/>
            <a:r>
              <a:rPr lang="en-US" dirty="0"/>
              <a:t>Carding Shops</a:t>
            </a:r>
          </a:p>
          <a:p>
            <a:r>
              <a:rPr lang="en-US" dirty="0"/>
              <a:t>Within each platform, we start with a brief overview of available information and then we give a tutorial and live demo for data collection.</a:t>
            </a:r>
          </a:p>
          <a:p>
            <a:pPr lvl="1"/>
            <a:r>
              <a:rPr lang="en-US" dirty="0"/>
              <a:t>We conduct a live demo for hacker forums and DNMs.</a:t>
            </a:r>
          </a:p>
          <a:p>
            <a:pPr lvl="1"/>
            <a:r>
              <a:rPr lang="en-US" dirty="0"/>
              <a:t>Collection of carding shops is similar to, and less complicated than DNMs.</a:t>
            </a:r>
          </a:p>
        </p:txBody>
      </p:sp>
      <p:sp>
        <p:nvSpPr>
          <p:cNvPr id="4" name="Slide Number Placeholder 3"/>
          <p:cNvSpPr>
            <a:spLocks noGrp="1"/>
          </p:cNvSpPr>
          <p:nvPr>
            <p:ph type="sldNum" sz="quarter" idx="12"/>
          </p:nvPr>
        </p:nvSpPr>
        <p:spPr/>
        <p:txBody>
          <a:bodyPr/>
          <a:lstStyle/>
          <a:p>
            <a:fld id="{177C4D40-1286-46A5-8E5F-0B6E4324D2BA}" type="slidenum">
              <a:rPr lang="en-US" smtClean="0"/>
              <a:t>12</a:t>
            </a:fld>
            <a:endParaRPr lang="en-US"/>
          </a:p>
        </p:txBody>
      </p:sp>
    </p:spTree>
    <p:extLst>
      <p:ext uri="{BB962C8B-B14F-4D97-AF65-F5344CB8AC3E}">
        <p14:creationId xmlns:p14="http://schemas.microsoft.com/office/powerpoint/2010/main" val="409697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017"/>
            <a:ext cx="10515600" cy="802950"/>
          </a:xfrm>
        </p:spPr>
        <p:txBody>
          <a:bodyPr>
            <a:normAutofit/>
          </a:bodyPr>
          <a:lstStyle/>
          <a:p>
            <a:r>
              <a:rPr lang="en-US" sz="4000" dirty="0"/>
              <a:t>M1 – Dark Net Marketplaces (DNMs)</a:t>
            </a:r>
          </a:p>
        </p:txBody>
      </p:sp>
      <p:sp>
        <p:nvSpPr>
          <p:cNvPr id="3" name="Content Placeholder 2"/>
          <p:cNvSpPr>
            <a:spLocks noGrp="1"/>
          </p:cNvSpPr>
          <p:nvPr>
            <p:ph idx="1"/>
          </p:nvPr>
        </p:nvSpPr>
        <p:spPr>
          <a:xfrm>
            <a:off x="971550" y="1249616"/>
            <a:ext cx="10515600" cy="4351338"/>
          </a:xfrm>
        </p:spPr>
        <p:txBody>
          <a:bodyPr/>
          <a:lstStyle/>
          <a:p>
            <a:endParaRPr lang="en-US"/>
          </a:p>
        </p:txBody>
      </p:sp>
      <p:sp>
        <p:nvSpPr>
          <p:cNvPr id="4" name="Slide Number Placeholder 3"/>
          <p:cNvSpPr>
            <a:spLocks noGrp="1"/>
          </p:cNvSpPr>
          <p:nvPr>
            <p:ph type="sldNum" sz="quarter" idx="12"/>
          </p:nvPr>
        </p:nvSpPr>
        <p:spPr>
          <a:xfrm>
            <a:off x="8743950" y="6213475"/>
            <a:ext cx="2743200" cy="365125"/>
          </a:xfrm>
        </p:spPr>
        <p:txBody>
          <a:bodyPr/>
          <a:lstStyle/>
          <a:p>
            <a:fld id="{5656411B-A0C8-4A31-998D-6EC607CBD773}" type="slidenum">
              <a:rPr lang="en-US" smtClean="0"/>
              <a:t>13</a:t>
            </a:fld>
            <a:endParaRPr lang="en-US"/>
          </a:p>
        </p:txBody>
      </p:sp>
      <p:pic>
        <p:nvPicPr>
          <p:cNvPr id="5" name="Picture 4"/>
          <p:cNvPicPr>
            <a:picLocks noChangeAspect="1"/>
          </p:cNvPicPr>
          <p:nvPr/>
        </p:nvPicPr>
        <p:blipFill>
          <a:blip r:embed="rId3"/>
          <a:stretch>
            <a:fillRect/>
          </a:stretch>
        </p:blipFill>
        <p:spPr>
          <a:xfrm>
            <a:off x="522038" y="835820"/>
            <a:ext cx="10389364" cy="5155443"/>
          </a:xfrm>
          <a:prstGeom prst="rect">
            <a:avLst/>
          </a:prstGeom>
        </p:spPr>
      </p:pic>
      <p:cxnSp>
        <p:nvCxnSpPr>
          <p:cNvPr id="8" name="Straight Arrow Connector 7"/>
          <p:cNvCxnSpPr>
            <a:cxnSpLocks/>
            <a:stCxn id="9" idx="3"/>
          </p:cNvCxnSpPr>
          <p:nvPr/>
        </p:nvCxnSpPr>
        <p:spPr>
          <a:xfrm flipV="1">
            <a:off x="4181473" y="3636195"/>
            <a:ext cx="2486027" cy="175752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76398" y="4818904"/>
            <a:ext cx="2505075" cy="11496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67500" y="835820"/>
            <a:ext cx="4376737" cy="52178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905625" y="5042709"/>
            <a:ext cx="1838325" cy="369332"/>
          </a:xfrm>
          <a:prstGeom prst="rect">
            <a:avLst/>
          </a:prstGeom>
          <a:noFill/>
          <a:ln>
            <a:solidFill>
              <a:srgbClr val="FF0000"/>
            </a:solidFill>
          </a:ln>
        </p:spPr>
        <p:txBody>
          <a:bodyPr wrap="square" rtlCol="0">
            <a:spAutoFit/>
          </a:bodyPr>
          <a:lstStyle/>
          <a:p>
            <a:r>
              <a:rPr lang="en-US" dirty="0">
                <a:solidFill>
                  <a:srgbClr val="FF0000"/>
                </a:solidFill>
              </a:rPr>
              <a:t>Product Reviews</a:t>
            </a:r>
          </a:p>
        </p:txBody>
      </p:sp>
      <p:cxnSp>
        <p:nvCxnSpPr>
          <p:cNvPr id="16" name="Straight Arrow Connector 15"/>
          <p:cNvCxnSpPr/>
          <p:nvPr/>
        </p:nvCxnSpPr>
        <p:spPr>
          <a:xfrm>
            <a:off x="7258050" y="5412041"/>
            <a:ext cx="114300" cy="2794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25200" y="968891"/>
            <a:ext cx="707245" cy="369332"/>
          </a:xfrm>
          <a:prstGeom prst="rect">
            <a:avLst/>
          </a:prstGeom>
          <a:noFill/>
          <a:ln>
            <a:solidFill>
              <a:srgbClr val="FF0000"/>
            </a:solidFill>
          </a:ln>
        </p:spPr>
        <p:txBody>
          <a:bodyPr wrap="none" rtlCol="0">
            <a:spAutoFit/>
          </a:bodyPr>
          <a:lstStyle/>
          <a:p>
            <a:r>
              <a:rPr lang="en-US" dirty="0">
                <a:solidFill>
                  <a:srgbClr val="FF0000"/>
                </a:solidFill>
              </a:rPr>
              <a:t>Seller</a:t>
            </a:r>
          </a:p>
        </p:txBody>
      </p:sp>
      <p:sp>
        <p:nvSpPr>
          <p:cNvPr id="21" name="TextBox 20"/>
          <p:cNvSpPr txBox="1"/>
          <p:nvPr/>
        </p:nvSpPr>
        <p:spPr>
          <a:xfrm>
            <a:off x="11153775" y="1511816"/>
            <a:ext cx="649537" cy="369332"/>
          </a:xfrm>
          <a:prstGeom prst="rect">
            <a:avLst/>
          </a:prstGeom>
          <a:noFill/>
          <a:ln>
            <a:solidFill>
              <a:srgbClr val="FF0000"/>
            </a:solidFill>
          </a:ln>
        </p:spPr>
        <p:txBody>
          <a:bodyPr wrap="none" rtlCol="0">
            <a:spAutoFit/>
          </a:bodyPr>
          <a:lstStyle/>
          <a:p>
            <a:r>
              <a:rPr lang="en-US" dirty="0">
                <a:solidFill>
                  <a:srgbClr val="FF0000"/>
                </a:solidFill>
              </a:rPr>
              <a:t>Price</a:t>
            </a:r>
          </a:p>
        </p:txBody>
      </p:sp>
      <p:sp>
        <p:nvSpPr>
          <p:cNvPr id="22" name="TextBox 21"/>
          <p:cNvSpPr txBox="1"/>
          <p:nvPr/>
        </p:nvSpPr>
        <p:spPr>
          <a:xfrm>
            <a:off x="9757496" y="2573219"/>
            <a:ext cx="2045816" cy="369332"/>
          </a:xfrm>
          <a:prstGeom prst="rect">
            <a:avLst/>
          </a:prstGeom>
          <a:noFill/>
          <a:ln>
            <a:solidFill>
              <a:srgbClr val="FF0000"/>
            </a:solidFill>
          </a:ln>
        </p:spPr>
        <p:txBody>
          <a:bodyPr wrap="none" rtlCol="0">
            <a:spAutoFit/>
          </a:bodyPr>
          <a:lstStyle/>
          <a:p>
            <a:r>
              <a:rPr lang="en-US" dirty="0">
                <a:solidFill>
                  <a:srgbClr val="FF0000"/>
                </a:solidFill>
              </a:rPr>
              <a:t>Product Description</a:t>
            </a:r>
          </a:p>
        </p:txBody>
      </p:sp>
      <p:cxnSp>
        <p:nvCxnSpPr>
          <p:cNvPr id="24" name="Straight Arrow Connector 23"/>
          <p:cNvCxnSpPr>
            <a:cxnSpLocks/>
          </p:cNvCxnSpPr>
          <p:nvPr/>
        </p:nvCxnSpPr>
        <p:spPr>
          <a:xfrm flipH="1">
            <a:off x="9896476" y="1105431"/>
            <a:ext cx="1228724"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H="1" flipV="1">
            <a:off x="9013656" y="1290097"/>
            <a:ext cx="2140119" cy="35825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9203275" y="2917318"/>
            <a:ext cx="554221" cy="78474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52575" y="6101800"/>
            <a:ext cx="7461081" cy="338554"/>
          </a:xfrm>
          <a:prstGeom prst="rect">
            <a:avLst/>
          </a:prstGeom>
          <a:noFill/>
        </p:spPr>
        <p:txBody>
          <a:bodyPr wrap="none" rtlCol="0">
            <a:spAutoFit/>
          </a:bodyPr>
          <a:lstStyle/>
          <a:p>
            <a:r>
              <a:rPr lang="en-US" sz="1600" b="1" dirty="0"/>
              <a:t>Figure 1. Snapshot of Dream Market and an Example of a Phishing Product for PayPal.</a:t>
            </a:r>
          </a:p>
        </p:txBody>
      </p:sp>
      <p:sp>
        <p:nvSpPr>
          <p:cNvPr id="23" name="TextBox 22">
            <a:extLst>
              <a:ext uri="{FF2B5EF4-FFF2-40B4-BE49-F238E27FC236}">
                <a16:creationId xmlns:a16="http://schemas.microsoft.com/office/drawing/2014/main" id="{8AD33168-794B-42E7-94DE-60C734814E04}"/>
              </a:ext>
            </a:extLst>
          </p:cNvPr>
          <p:cNvSpPr txBox="1"/>
          <p:nvPr/>
        </p:nvSpPr>
        <p:spPr>
          <a:xfrm>
            <a:off x="704850" y="6327068"/>
            <a:ext cx="10649505" cy="461665"/>
          </a:xfrm>
          <a:prstGeom prst="rect">
            <a:avLst/>
          </a:prstGeom>
          <a:noFill/>
        </p:spPr>
        <p:txBody>
          <a:bodyPr wrap="square" rtlCol="0">
            <a:spAutoFit/>
          </a:bodyPr>
          <a:lstStyle/>
          <a:p>
            <a:r>
              <a:rPr lang="en-US" sz="2400" b="1" spc="-90" dirty="0"/>
              <a:t>Recommended collection tool:</a:t>
            </a:r>
            <a:r>
              <a:rPr lang="en-US" sz="2400" spc="-90" dirty="0"/>
              <a:t> </a:t>
            </a:r>
            <a:r>
              <a:rPr lang="en-US" sz="2400" dirty="0"/>
              <a:t>Selenium</a:t>
            </a:r>
            <a:r>
              <a:rPr lang="en-US" sz="2400" spc="-90" dirty="0"/>
              <a:t>. We will see this in action in the live demo.</a:t>
            </a:r>
          </a:p>
        </p:txBody>
      </p:sp>
    </p:spTree>
    <p:extLst>
      <p:ext uri="{BB962C8B-B14F-4D97-AF65-F5344CB8AC3E}">
        <p14:creationId xmlns:p14="http://schemas.microsoft.com/office/powerpoint/2010/main" val="5176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883"/>
          </a:xfrm>
        </p:spPr>
        <p:txBody>
          <a:bodyPr>
            <a:normAutofit fontScale="90000"/>
          </a:bodyPr>
          <a:lstStyle/>
          <a:p>
            <a:r>
              <a:rPr lang="en-US" dirty="0"/>
              <a:t>M1 – Dark Net Marketplaces: Available Information</a:t>
            </a:r>
          </a:p>
        </p:txBody>
      </p:sp>
      <p:sp>
        <p:nvSpPr>
          <p:cNvPr id="3" name="Content Placeholder 2"/>
          <p:cNvSpPr>
            <a:spLocks noGrp="1"/>
          </p:cNvSpPr>
          <p:nvPr>
            <p:ph idx="1"/>
          </p:nvPr>
        </p:nvSpPr>
        <p:spPr>
          <a:xfrm>
            <a:off x="752474" y="1954103"/>
            <a:ext cx="5717151" cy="3543300"/>
          </a:xfrm>
        </p:spPr>
        <p:txBody>
          <a:bodyPr>
            <a:normAutofit/>
          </a:bodyPr>
          <a:lstStyle/>
          <a:p>
            <a:r>
              <a:rPr lang="en-US" dirty="0"/>
              <a:t>Table 1 shows the available attributes in DNMs:</a:t>
            </a:r>
          </a:p>
          <a:p>
            <a:pPr lvl="1"/>
            <a:r>
              <a:rPr lang="en-US" b="1" dirty="0"/>
              <a:t>Product listings:</a:t>
            </a:r>
            <a:r>
              <a:rPr lang="en-US" dirty="0"/>
              <a:t> four categories, 20 attributes.</a:t>
            </a:r>
          </a:p>
          <a:p>
            <a:pPr lvl="1"/>
            <a:r>
              <a:rPr lang="en-US" b="1" dirty="0"/>
              <a:t>Sellers:</a:t>
            </a:r>
            <a:r>
              <a:rPr lang="en-US" dirty="0"/>
              <a:t> three categories, 14 attributes.</a:t>
            </a:r>
          </a:p>
          <a:p>
            <a:pPr lvl="1"/>
            <a:endParaRPr lang="en-US" sz="1400" dirty="0"/>
          </a:p>
          <a:p>
            <a:r>
              <a:rPr lang="en-US" dirty="0"/>
              <a:t>While these attributes are comprehensive, not all of them will appear in every marketplace.</a:t>
            </a:r>
          </a:p>
        </p:txBody>
      </p:sp>
      <p:sp>
        <p:nvSpPr>
          <p:cNvPr id="4" name="Slide Number Placeholder 3"/>
          <p:cNvSpPr>
            <a:spLocks noGrp="1"/>
          </p:cNvSpPr>
          <p:nvPr>
            <p:ph type="sldNum" sz="quarter" idx="12"/>
          </p:nvPr>
        </p:nvSpPr>
        <p:spPr/>
        <p:txBody>
          <a:bodyPr/>
          <a:lstStyle/>
          <a:p>
            <a:fld id="{5656411B-A0C8-4A31-998D-6EC607CBD773}" type="slidenum">
              <a:rPr lang="en-US" smtClean="0"/>
              <a:t>14</a:t>
            </a:fld>
            <a:endParaRPr lang="en-US"/>
          </a:p>
        </p:txBody>
      </p:sp>
      <p:sp>
        <p:nvSpPr>
          <p:cNvPr id="5" name="TextBox 4"/>
          <p:cNvSpPr txBox="1"/>
          <p:nvPr/>
        </p:nvSpPr>
        <p:spPr>
          <a:xfrm>
            <a:off x="6820477" y="6195499"/>
            <a:ext cx="4955587" cy="492443"/>
          </a:xfrm>
          <a:prstGeom prst="rect">
            <a:avLst/>
          </a:prstGeom>
          <a:noFill/>
        </p:spPr>
        <p:txBody>
          <a:bodyPr wrap="none" rtlCol="0">
            <a:spAutoFit/>
          </a:bodyPr>
          <a:lstStyle/>
          <a:p>
            <a:r>
              <a:rPr lang="en-US" sz="1400" b="1" dirty="0"/>
              <a:t>Table 1. Relevant Dark Net Marketplace Attributes for Collection</a:t>
            </a:r>
          </a:p>
          <a:p>
            <a:pPr algn="ctr"/>
            <a:r>
              <a:rPr lang="en-US" sz="1200" b="1" dirty="0"/>
              <a:t>*May not be available in all marketplaces</a:t>
            </a:r>
          </a:p>
        </p:txBody>
      </p:sp>
      <p:graphicFrame>
        <p:nvGraphicFramePr>
          <p:cNvPr id="6" name="Content Placeholder 3"/>
          <p:cNvGraphicFramePr>
            <a:graphicFrameLocks/>
          </p:cNvGraphicFramePr>
          <p:nvPr>
            <p:extLst>
              <p:ext uri="{D42A27DB-BD31-4B8C-83A1-F6EECF244321}">
                <p14:modId xmlns:p14="http://schemas.microsoft.com/office/powerpoint/2010/main" val="1053379282"/>
              </p:ext>
            </p:extLst>
          </p:nvPr>
        </p:nvGraphicFramePr>
        <p:xfrm>
          <a:off x="6539465" y="1058084"/>
          <a:ext cx="5477538" cy="5137415"/>
        </p:xfrm>
        <a:graphic>
          <a:graphicData uri="http://schemas.openxmlformats.org/drawingml/2006/table">
            <a:tbl>
              <a:tblPr firstRow="1" bandRow="1">
                <a:tableStyleId>{7DF18680-E054-41AD-8BC1-D1AEF772440D}</a:tableStyleId>
              </a:tblPr>
              <a:tblGrid>
                <a:gridCol w="882773">
                  <a:extLst>
                    <a:ext uri="{9D8B030D-6E8A-4147-A177-3AD203B41FA5}">
                      <a16:colId xmlns:a16="http://schemas.microsoft.com/office/drawing/2014/main" val="20000"/>
                    </a:ext>
                  </a:extLst>
                </a:gridCol>
                <a:gridCol w="1257650">
                  <a:extLst>
                    <a:ext uri="{9D8B030D-6E8A-4147-A177-3AD203B41FA5}">
                      <a16:colId xmlns:a16="http://schemas.microsoft.com/office/drawing/2014/main" val="20001"/>
                    </a:ext>
                  </a:extLst>
                </a:gridCol>
                <a:gridCol w="3337115">
                  <a:extLst>
                    <a:ext uri="{9D8B030D-6E8A-4147-A177-3AD203B41FA5}">
                      <a16:colId xmlns:a16="http://schemas.microsoft.com/office/drawing/2014/main" val="20002"/>
                    </a:ext>
                  </a:extLst>
                </a:gridCol>
              </a:tblGrid>
              <a:tr h="449414">
                <a:tc>
                  <a:txBody>
                    <a:bodyPr/>
                    <a:lstStyle/>
                    <a:p>
                      <a:pPr algn="ctr"/>
                      <a:r>
                        <a:rPr lang="en-US" sz="1600" dirty="0">
                          <a:solidFill>
                            <a:schemeClr val="tx1"/>
                          </a:solidFill>
                        </a:rPr>
                        <a:t>Type</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Category</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Attributes</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27947">
                <a:tc rowSpan="4">
                  <a:txBody>
                    <a:bodyPr/>
                    <a:lstStyle/>
                    <a:p>
                      <a:r>
                        <a:rPr lang="en-US" sz="1600" dirty="0"/>
                        <a:t>Listing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Product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Name, Category*,</a:t>
                      </a:r>
                      <a:r>
                        <a:rPr lang="en-US" sz="1600" baseline="0" dirty="0"/>
                        <a:t> </a:t>
                      </a:r>
                      <a:r>
                        <a:rPr lang="en-US" sz="1600" dirty="0"/>
                        <a:t>Description, Shipping options*, Keywords*, Seller, Views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27947">
                <a:tc vMerge="1">
                  <a:txBody>
                    <a:bodyPr/>
                    <a:lstStyle/>
                    <a:p>
                      <a:endParaRPr lang="en-US" dirty="0"/>
                    </a:p>
                  </a:txBody>
                  <a:tcPr anchor="ctr">
                    <a:lnR w="12700" cap="flat" cmpd="sng" algn="ctr">
                      <a:solidFill>
                        <a:schemeClr val="tx1"/>
                      </a:solidFill>
                      <a:prstDash val="solid"/>
                      <a:round/>
                      <a:headEnd type="none" w="med" len="med"/>
                      <a:tailEnd type="none" w="med" len="med"/>
                    </a:lnR>
                  </a:tcPr>
                </a:tc>
                <a:tc>
                  <a:txBody>
                    <a:bodyPr/>
                    <a:lstStyle/>
                    <a:p>
                      <a:r>
                        <a:rPr lang="en-US" sz="1600" dirty="0"/>
                        <a:t>Sales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Price/Bids*, Payment*, </a:t>
                      </a:r>
                      <a:r>
                        <a:rPr lang="en-US" sz="1600" baseline="0" dirty="0"/>
                        <a:t>Sold since*, Ends in*, </a:t>
                      </a:r>
                      <a:r>
                        <a:rPr lang="en-US" sz="1600" dirty="0"/>
                        <a:t>Quantity</a:t>
                      </a:r>
                      <a:r>
                        <a:rPr lang="en-US" sz="1600" baseline="0" dirty="0"/>
                        <a:t> sold*, Quantity left*, Refund Policy*</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27947">
                <a:tc vMerge="1">
                  <a:txBody>
                    <a:bodyPr/>
                    <a:lstStyle/>
                    <a:p>
                      <a:endParaRPr lang="en-US" dirty="0"/>
                    </a:p>
                  </a:txBody>
                  <a:tcPr anchor="ctr">
                    <a:lnR w="12700" cap="flat" cmpd="sng" algn="ctr">
                      <a:solidFill>
                        <a:schemeClr val="tx1"/>
                      </a:solidFill>
                      <a:prstDash val="solid"/>
                      <a:round/>
                      <a:headEnd type="none" w="med" len="med"/>
                      <a:tailEnd type="none" w="med" len="med"/>
                    </a:lnR>
                  </a:tcPr>
                </a:tc>
                <a:tc>
                  <a:txBody>
                    <a:bodyPr/>
                    <a:lstStyle/>
                    <a:p>
                      <a:r>
                        <a:rPr lang="en-US" sz="1600" dirty="0"/>
                        <a:t>Location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Origin country*, Available</a:t>
                      </a:r>
                      <a:r>
                        <a:rPr lang="en-US" sz="1600" baseline="0" dirty="0"/>
                        <a:t> destination country*</a:t>
                      </a:r>
                      <a:r>
                        <a:rPr lang="en-US" sz="16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49414">
                <a:tc vMerge="1">
                  <a:txBody>
                    <a:bodyPr/>
                    <a:lstStyle/>
                    <a:p>
                      <a:endParaRPr lang="en-US" dirty="0"/>
                    </a:p>
                  </a:txBody>
                  <a:tcPr anchor="ctr">
                    <a:lnR w="12700" cap="flat" cmpd="sng" algn="ctr">
                      <a:solidFill>
                        <a:schemeClr val="tx1"/>
                      </a:solidFill>
                      <a:prstDash val="solid"/>
                      <a:round/>
                      <a:headEnd type="none" w="med" len="med"/>
                      <a:tailEnd type="none" w="med" len="med"/>
                    </a:lnR>
                  </a:tcPr>
                </a:tc>
                <a:tc>
                  <a:txBody>
                    <a:bodyPr/>
                    <a:lstStyle/>
                    <a:p>
                      <a:r>
                        <a:rPr lang="en-US" sz="1600" dirty="0"/>
                        <a:t>Feedback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Buyer*, Date*/Time*, Rating*,</a:t>
                      </a:r>
                      <a:r>
                        <a:rPr lang="en-US" sz="1600" baseline="0" dirty="0"/>
                        <a:t> Comment*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27947">
                <a:tc rowSpan="3">
                  <a:txBody>
                    <a:bodyPr/>
                    <a:lstStyle/>
                    <a:p>
                      <a:r>
                        <a:rPr lang="en-US" sz="1600" dirty="0"/>
                        <a:t>Seller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Basic</a:t>
                      </a:r>
                      <a:r>
                        <a:rPr lang="en-US" sz="1600" baseline="0" dirty="0"/>
                        <a:t> Information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Name, ID, Member</a:t>
                      </a:r>
                      <a:r>
                        <a:rPr lang="en-US" sz="1600" baseline="0" dirty="0"/>
                        <a:t> since*, contracts*, contact, PGP*</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27947">
                <a:tc vMerge="1">
                  <a:txBody>
                    <a:bodyPr/>
                    <a:lstStyle/>
                    <a:p>
                      <a:endParaRPr lang="en-US" dirty="0"/>
                    </a:p>
                  </a:txBody>
                  <a:tcPr anchor="ctr">
                    <a:lnR w="12700" cap="flat" cmpd="sng" algn="ctr">
                      <a:solidFill>
                        <a:schemeClr val="tx1"/>
                      </a:solidFill>
                      <a:prstDash val="solid"/>
                      <a:round/>
                      <a:headEnd type="none" w="med" len="med"/>
                      <a:tailEnd type="none" w="med" len="med"/>
                    </a:lnR>
                  </a:tcPr>
                </a:tc>
                <a:tc>
                  <a:txBody>
                    <a:bodyPr/>
                    <a:lstStyle/>
                    <a:p>
                      <a:r>
                        <a:rPr lang="en-US" sz="1600" dirty="0"/>
                        <a:t>Quality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Certificate*/Badge*/Level* (from the marketplaces)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49414">
                <a:tc vMerge="1">
                  <a:txBody>
                    <a:bodyPr/>
                    <a:lstStyle/>
                    <a:p>
                      <a:endParaRPr lang="en-US" dirty="0"/>
                    </a:p>
                  </a:txBody>
                  <a:tcPr anchor="ctr">
                    <a:lnR w="12700" cap="flat" cmpd="sng" algn="ctr">
                      <a:solidFill>
                        <a:schemeClr val="tx1"/>
                      </a:solidFill>
                      <a:prstDash val="solid"/>
                      <a:round/>
                      <a:headEnd type="none" w="med" len="med"/>
                      <a:tailEnd type="none" w="med" len="med"/>
                    </a:lnR>
                  </a:tcPr>
                </a:tc>
                <a:tc>
                  <a:txBody>
                    <a:bodyPr/>
                    <a:lstStyle/>
                    <a:p>
                      <a:r>
                        <a:rPr lang="en-US" sz="1600" dirty="0"/>
                        <a:t>Feedback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Buyer*, Ratings*, Comments*, 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8695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M1 – Hacker Forums</a:t>
            </a:r>
          </a:p>
        </p:txBody>
      </p:sp>
      <p:sp>
        <p:nvSpPr>
          <p:cNvPr id="4" name="Slide Number Placeholder 3"/>
          <p:cNvSpPr>
            <a:spLocks noGrp="1"/>
          </p:cNvSpPr>
          <p:nvPr>
            <p:ph type="sldNum" sz="quarter" idx="12"/>
          </p:nvPr>
        </p:nvSpPr>
        <p:spPr/>
        <p:txBody>
          <a:bodyPr/>
          <a:lstStyle/>
          <a:p>
            <a:fld id="{5656411B-A0C8-4A31-998D-6EC607CBD773}" type="slidenum">
              <a:rPr lang="en-US" smtClean="0"/>
              <a:t>15</a:t>
            </a:fld>
            <a:endParaRPr lang="en-US"/>
          </a:p>
        </p:txBody>
      </p:sp>
      <p:pic>
        <p:nvPicPr>
          <p:cNvPr id="7" name="Content Placeholder 6"/>
          <p:cNvPicPr>
            <a:picLocks noGrp="1" noChangeAspect="1"/>
          </p:cNvPicPr>
          <p:nvPr>
            <p:ph idx="1"/>
          </p:nvPr>
        </p:nvPicPr>
        <p:blipFill>
          <a:blip r:embed="rId2"/>
          <a:stretch>
            <a:fillRect/>
          </a:stretch>
        </p:blipFill>
        <p:spPr>
          <a:xfrm>
            <a:off x="1371474" y="1388842"/>
            <a:ext cx="7233110" cy="4521746"/>
          </a:xfrm>
          <a:prstGeom prst="rect">
            <a:avLst/>
          </a:prstGeom>
        </p:spPr>
      </p:pic>
      <p:sp>
        <p:nvSpPr>
          <p:cNvPr id="8" name="TextBox 7"/>
          <p:cNvSpPr txBox="1"/>
          <p:nvPr/>
        </p:nvSpPr>
        <p:spPr>
          <a:xfrm>
            <a:off x="10659282" y="4911282"/>
            <a:ext cx="1389035" cy="369332"/>
          </a:xfrm>
          <a:prstGeom prst="rect">
            <a:avLst/>
          </a:prstGeom>
          <a:noFill/>
          <a:ln>
            <a:solidFill>
              <a:srgbClr val="FF0000"/>
            </a:solidFill>
          </a:ln>
        </p:spPr>
        <p:txBody>
          <a:bodyPr wrap="none" rtlCol="0">
            <a:spAutoFit/>
          </a:bodyPr>
          <a:lstStyle/>
          <a:p>
            <a:r>
              <a:rPr lang="en-US" dirty="0">
                <a:solidFill>
                  <a:srgbClr val="FF0000"/>
                </a:solidFill>
              </a:rPr>
              <a:t>Post Content</a:t>
            </a:r>
          </a:p>
        </p:txBody>
      </p:sp>
      <p:cxnSp>
        <p:nvCxnSpPr>
          <p:cNvPr id="9" name="Straight Arrow Connector 8"/>
          <p:cNvCxnSpPr/>
          <p:nvPr/>
        </p:nvCxnSpPr>
        <p:spPr>
          <a:xfrm flipV="1">
            <a:off x="8447362" y="2714406"/>
            <a:ext cx="506138" cy="33972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8386" y="2076914"/>
            <a:ext cx="1167241" cy="646331"/>
          </a:xfrm>
          <a:prstGeom prst="rect">
            <a:avLst/>
          </a:prstGeom>
          <a:noFill/>
          <a:ln>
            <a:solidFill>
              <a:srgbClr val="FF0000"/>
            </a:solidFill>
          </a:ln>
        </p:spPr>
        <p:txBody>
          <a:bodyPr wrap="square" rtlCol="0">
            <a:spAutoFit/>
          </a:bodyPr>
          <a:lstStyle/>
          <a:p>
            <a:r>
              <a:rPr lang="en-US" dirty="0">
                <a:solidFill>
                  <a:srgbClr val="FF0000"/>
                </a:solidFill>
              </a:rPr>
              <a:t>Threads in </a:t>
            </a:r>
            <a:r>
              <a:rPr lang="en-US" dirty="0" err="1">
                <a:solidFill>
                  <a:srgbClr val="FF0000"/>
                </a:solidFill>
              </a:rPr>
              <a:t>Subforum</a:t>
            </a:r>
            <a:r>
              <a:rPr lang="en-US" dirty="0">
                <a:solidFill>
                  <a:srgbClr val="FF0000"/>
                </a:solidFill>
              </a:rPr>
              <a:t> </a:t>
            </a:r>
          </a:p>
        </p:txBody>
      </p:sp>
      <p:pic>
        <p:nvPicPr>
          <p:cNvPr id="12" name="Picture 11"/>
          <p:cNvPicPr>
            <a:picLocks noChangeAspect="1"/>
          </p:cNvPicPr>
          <p:nvPr/>
        </p:nvPicPr>
        <p:blipFill>
          <a:blip r:embed="rId3"/>
          <a:stretch>
            <a:fillRect/>
          </a:stretch>
        </p:blipFill>
        <p:spPr>
          <a:xfrm>
            <a:off x="8928536" y="1172060"/>
            <a:ext cx="3244413" cy="2503003"/>
          </a:xfrm>
          <a:prstGeom prst="rect">
            <a:avLst/>
          </a:prstGeom>
        </p:spPr>
      </p:pic>
      <p:cxnSp>
        <p:nvCxnSpPr>
          <p:cNvPr id="14" name="Straight Arrow Connector 13"/>
          <p:cNvCxnSpPr/>
          <p:nvPr/>
        </p:nvCxnSpPr>
        <p:spPr>
          <a:xfrm>
            <a:off x="1034487" y="2735085"/>
            <a:ext cx="343003" cy="34444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7" idx="1"/>
          </p:cNvCxnSpPr>
          <p:nvPr/>
        </p:nvCxnSpPr>
        <p:spPr>
          <a:xfrm>
            <a:off x="1034487" y="2717118"/>
            <a:ext cx="336987" cy="93259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34487" y="2733729"/>
            <a:ext cx="343003" cy="167136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947586" y="1498379"/>
            <a:ext cx="1044139" cy="21766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036115" y="2238895"/>
            <a:ext cx="625684" cy="369332"/>
          </a:xfrm>
          <a:prstGeom prst="rect">
            <a:avLst/>
          </a:prstGeom>
          <a:noFill/>
          <a:ln>
            <a:solidFill>
              <a:srgbClr val="FF0000"/>
            </a:solidFill>
          </a:ln>
        </p:spPr>
        <p:txBody>
          <a:bodyPr wrap="none" rtlCol="0">
            <a:spAutoFit/>
          </a:bodyPr>
          <a:lstStyle/>
          <a:p>
            <a:r>
              <a:rPr lang="en-US" dirty="0">
                <a:solidFill>
                  <a:srgbClr val="FF0000"/>
                </a:solidFill>
              </a:rPr>
              <a:t>Date</a:t>
            </a:r>
          </a:p>
        </p:txBody>
      </p:sp>
      <p:cxnSp>
        <p:nvCxnSpPr>
          <p:cNvPr id="22" name="Straight Arrow Connector 21"/>
          <p:cNvCxnSpPr/>
          <p:nvPr/>
        </p:nvCxnSpPr>
        <p:spPr>
          <a:xfrm flipH="1">
            <a:off x="2428876" y="2608227"/>
            <a:ext cx="607239" cy="358075"/>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906807" y="2980725"/>
            <a:ext cx="522070" cy="1940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700431" y="4058572"/>
            <a:ext cx="2882520" cy="646331"/>
          </a:xfrm>
          <a:prstGeom prst="rect">
            <a:avLst/>
          </a:prstGeom>
          <a:noFill/>
          <a:ln>
            <a:solidFill>
              <a:srgbClr val="FF0000"/>
            </a:solidFill>
          </a:ln>
        </p:spPr>
        <p:txBody>
          <a:bodyPr wrap="none" rtlCol="0">
            <a:spAutoFit/>
          </a:bodyPr>
          <a:lstStyle/>
          <a:p>
            <a:r>
              <a:rPr lang="en-US" dirty="0">
                <a:solidFill>
                  <a:srgbClr val="FF0000"/>
                </a:solidFill>
              </a:rPr>
              <a:t>User Information</a:t>
            </a:r>
          </a:p>
          <a:p>
            <a:r>
              <a:rPr lang="en-US" dirty="0">
                <a:solidFill>
                  <a:srgbClr val="FF0000"/>
                </a:solidFill>
              </a:rPr>
              <a:t>(Joined date, # of posts, etc.)</a:t>
            </a:r>
          </a:p>
        </p:txBody>
      </p:sp>
      <p:sp>
        <p:nvSpPr>
          <p:cNvPr id="27" name="Rectangle 26"/>
          <p:cNvSpPr/>
          <p:nvPr/>
        </p:nvSpPr>
        <p:spPr>
          <a:xfrm>
            <a:off x="1371474" y="2714405"/>
            <a:ext cx="7075888" cy="679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H="1" flipV="1">
            <a:off x="9572625" y="3675064"/>
            <a:ext cx="133350" cy="39404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0058400" y="1818965"/>
            <a:ext cx="2105024" cy="17082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V="1">
            <a:off x="11820526" y="3527204"/>
            <a:ext cx="105427" cy="138407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167842" y="5925011"/>
            <a:ext cx="6096000" cy="338554"/>
          </a:xfrm>
          <a:prstGeom prst="rect">
            <a:avLst/>
          </a:prstGeom>
        </p:spPr>
        <p:txBody>
          <a:bodyPr>
            <a:spAutoFit/>
          </a:bodyPr>
          <a:lstStyle/>
          <a:p>
            <a:r>
              <a:rPr lang="en-US" sz="1600" b="1" dirty="0"/>
              <a:t>Figure 2. Snapshot of a </a:t>
            </a:r>
            <a:r>
              <a:rPr lang="en-US" sz="1600" b="1" dirty="0" err="1"/>
              <a:t>subforum</a:t>
            </a:r>
            <a:r>
              <a:rPr lang="en-US" sz="1600" b="1" dirty="0"/>
              <a:t> in a large hacker forum</a:t>
            </a:r>
          </a:p>
        </p:txBody>
      </p:sp>
      <p:sp>
        <p:nvSpPr>
          <p:cNvPr id="23" name="TextBox 22"/>
          <p:cNvSpPr txBox="1"/>
          <p:nvPr/>
        </p:nvSpPr>
        <p:spPr>
          <a:xfrm>
            <a:off x="1275627" y="6217623"/>
            <a:ext cx="9490461" cy="461665"/>
          </a:xfrm>
          <a:prstGeom prst="rect">
            <a:avLst/>
          </a:prstGeom>
          <a:noFill/>
        </p:spPr>
        <p:txBody>
          <a:bodyPr wrap="square" rtlCol="0">
            <a:spAutoFit/>
          </a:bodyPr>
          <a:lstStyle/>
          <a:p>
            <a:r>
              <a:rPr lang="en-US" sz="2400" b="1" spc="-90" dirty="0"/>
              <a:t>Recommended collection tool:</a:t>
            </a:r>
            <a:r>
              <a:rPr lang="en-US" sz="2400" spc="-90" dirty="0"/>
              <a:t> </a:t>
            </a:r>
            <a:r>
              <a:rPr lang="en-US" sz="2400" spc="-90" dirty="0" err="1"/>
              <a:t>Scrapy</a:t>
            </a:r>
            <a:r>
              <a:rPr lang="en-US" sz="2400" spc="-90" dirty="0"/>
              <a:t>. We will see this in action in the live demo.</a:t>
            </a:r>
          </a:p>
        </p:txBody>
      </p:sp>
    </p:spTree>
    <p:extLst>
      <p:ext uri="{BB962C8B-B14F-4D97-AF65-F5344CB8AC3E}">
        <p14:creationId xmlns:p14="http://schemas.microsoft.com/office/powerpoint/2010/main" val="58048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776"/>
            <a:ext cx="11193966" cy="1097322"/>
          </a:xfrm>
        </p:spPr>
        <p:txBody>
          <a:bodyPr>
            <a:normAutofit/>
          </a:bodyPr>
          <a:lstStyle/>
          <a:p>
            <a:r>
              <a:rPr lang="en-US" sz="4000" dirty="0"/>
              <a:t>M1 – Hacker Forums:  Available Information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5439653"/>
              </p:ext>
            </p:extLst>
          </p:nvPr>
        </p:nvGraphicFramePr>
        <p:xfrm>
          <a:off x="159834" y="932477"/>
          <a:ext cx="6223915" cy="5547360"/>
        </p:xfrm>
        <a:graphic>
          <a:graphicData uri="http://schemas.openxmlformats.org/drawingml/2006/table">
            <a:tbl>
              <a:tblPr firstRow="1" bandRow="1">
                <a:tableStyleId>{7DF18680-E054-41AD-8BC1-D1AEF772440D}</a:tableStyleId>
              </a:tblPr>
              <a:tblGrid>
                <a:gridCol w="1210907">
                  <a:extLst>
                    <a:ext uri="{9D8B030D-6E8A-4147-A177-3AD203B41FA5}">
                      <a16:colId xmlns:a16="http://schemas.microsoft.com/office/drawing/2014/main" val="20000"/>
                    </a:ext>
                  </a:extLst>
                </a:gridCol>
                <a:gridCol w="1227709">
                  <a:extLst>
                    <a:ext uri="{9D8B030D-6E8A-4147-A177-3AD203B41FA5}">
                      <a16:colId xmlns:a16="http://schemas.microsoft.com/office/drawing/2014/main" val="20001"/>
                    </a:ext>
                  </a:extLst>
                </a:gridCol>
                <a:gridCol w="3785299">
                  <a:extLst>
                    <a:ext uri="{9D8B030D-6E8A-4147-A177-3AD203B41FA5}">
                      <a16:colId xmlns:a16="http://schemas.microsoft.com/office/drawing/2014/main" val="20002"/>
                    </a:ext>
                  </a:extLst>
                </a:gridCol>
              </a:tblGrid>
              <a:tr h="214938">
                <a:tc>
                  <a:txBody>
                    <a:bodyPr/>
                    <a:lstStyle/>
                    <a:p>
                      <a:pPr algn="ctr"/>
                      <a:r>
                        <a:rPr lang="en-US" sz="1600" dirty="0">
                          <a:solidFill>
                            <a:schemeClr val="tx1"/>
                          </a:solidFill>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Attributes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4938">
                <a:tc rowSpan="11">
                  <a:txBody>
                    <a:bodyPr/>
                    <a:lstStyle/>
                    <a:p>
                      <a:pPr algn="ctr"/>
                      <a:r>
                        <a:rPr lang="en-US" sz="1600" dirty="0"/>
                        <a:t>Posts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err="1"/>
                        <a:t>postID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Unique numeric identifier</a:t>
                      </a:r>
                      <a:r>
                        <a:rPr lang="en-US" sz="1200" baseline="0" dirty="0"/>
                        <a:t> of a forum post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4938">
                <a:tc vMerge="1">
                  <a:txBody>
                    <a:bodyPr/>
                    <a:lstStyle/>
                    <a:p>
                      <a:endParaRPr lang="en-US"/>
                    </a:p>
                  </a:txBody>
                  <a:tcPr/>
                </a:tc>
                <a:tc>
                  <a:txBody>
                    <a:bodyPr/>
                    <a:lstStyle/>
                    <a:p>
                      <a:r>
                        <a:rPr lang="en-US" sz="1200" dirty="0" err="1"/>
                        <a:t>threadID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Unique numeric identifier</a:t>
                      </a:r>
                      <a:r>
                        <a:rPr lang="en-US" sz="1200" baseline="0" dirty="0"/>
                        <a:t> of the thread a post is made in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4938">
                <a:tc vMerge="1">
                  <a:txBody>
                    <a:bodyPr/>
                    <a:lstStyle/>
                    <a:p>
                      <a:endParaRPr lang="en-US"/>
                    </a:p>
                  </a:txBody>
                  <a:tcPr/>
                </a:tc>
                <a:tc>
                  <a:txBody>
                    <a:bodyPr/>
                    <a:lstStyle/>
                    <a:p>
                      <a:r>
                        <a:rPr lang="en-US" sz="1200" dirty="0" err="1"/>
                        <a:t>authorID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Unique numeric identifier</a:t>
                      </a:r>
                      <a:r>
                        <a:rPr lang="en-US" sz="1200" baseline="0" dirty="0"/>
                        <a:t> of the author of a forum post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4938">
                <a:tc vMerge="1">
                  <a:txBody>
                    <a:bodyPr/>
                    <a:lstStyle/>
                    <a:p>
                      <a:endParaRPr lang="en-US" dirty="0"/>
                    </a:p>
                  </a:txBody>
                  <a:tcPr/>
                </a:tc>
                <a:tc>
                  <a:txBody>
                    <a:bodyPr/>
                    <a:lstStyle/>
                    <a:p>
                      <a:r>
                        <a:rPr lang="en-US" sz="1200" dirty="0"/>
                        <a:t>URL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URL which</a:t>
                      </a:r>
                      <a:r>
                        <a:rPr lang="en-US" sz="1200" baseline="0" dirty="0"/>
                        <a:t> the forum post can be found in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4938">
                <a:tc vMerge="1">
                  <a:txBody>
                    <a:bodyPr/>
                    <a:lstStyle/>
                    <a:p>
                      <a:endParaRPr lang="en-US"/>
                    </a:p>
                  </a:txBody>
                  <a:tcPr/>
                </a:tc>
                <a:tc>
                  <a:txBody>
                    <a:bodyPr/>
                    <a:lstStyle/>
                    <a:p>
                      <a:r>
                        <a:rPr lang="en-US" sz="1200" dirty="0" err="1"/>
                        <a:t>Subforum</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Title</a:t>
                      </a:r>
                      <a:r>
                        <a:rPr lang="en-US" sz="1200" baseline="0" dirty="0"/>
                        <a:t> of the </a:t>
                      </a:r>
                      <a:r>
                        <a:rPr lang="en-US" sz="1200" baseline="0" dirty="0" err="1"/>
                        <a:t>subforum</a:t>
                      </a:r>
                      <a:r>
                        <a:rPr lang="en-US" sz="1200" baseline="0" dirty="0"/>
                        <a:t> the post is found in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4938">
                <a:tc vMerge="1">
                  <a:txBody>
                    <a:bodyPr/>
                    <a:lstStyle/>
                    <a:p>
                      <a:endParaRPr lang="en-US"/>
                    </a:p>
                  </a:txBody>
                  <a:tcPr/>
                </a:tc>
                <a:tc>
                  <a:txBody>
                    <a:bodyPr/>
                    <a:lstStyle/>
                    <a:p>
                      <a:r>
                        <a:rPr lang="en-US" sz="1200" dirty="0" err="1"/>
                        <a:t>threadTitle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Name of the thread the post was made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4938">
                <a:tc vMerge="1">
                  <a:txBody>
                    <a:bodyPr/>
                    <a:lstStyle/>
                    <a:p>
                      <a:endParaRPr lang="en-US"/>
                    </a:p>
                  </a:txBody>
                  <a:tcPr/>
                </a:tc>
                <a:tc>
                  <a:txBody>
                    <a:bodyPr/>
                    <a:lstStyle/>
                    <a:p>
                      <a:r>
                        <a:rPr lang="en-US" sz="1200" dirty="0" err="1"/>
                        <a:t>authorName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Name of the author who made the 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4938">
                <a:tc vMerge="1">
                  <a:txBody>
                    <a:bodyPr/>
                    <a:lstStyle/>
                    <a:p>
                      <a:endParaRPr lang="en-US"/>
                    </a:p>
                  </a:txBody>
                  <a:tcPr/>
                </a:tc>
                <a:tc>
                  <a:txBody>
                    <a:bodyPr/>
                    <a:lstStyle/>
                    <a:p>
                      <a:r>
                        <a:rPr lang="en-US" sz="1200" dirty="0"/>
                        <a:t>postdate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Calendar</a:t>
                      </a:r>
                      <a:r>
                        <a:rPr lang="en-US" sz="1200" baseline="0" dirty="0"/>
                        <a:t> date that the post was made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4938">
                <a:tc vMerge="1">
                  <a:txBody>
                    <a:bodyPr/>
                    <a:lstStyle/>
                    <a:p>
                      <a:endParaRPr lang="en-US"/>
                    </a:p>
                  </a:txBody>
                  <a:tcPr/>
                </a:tc>
                <a:tc>
                  <a:txBody>
                    <a:bodyPr/>
                    <a:lstStyle/>
                    <a:p>
                      <a:r>
                        <a:rPr lang="en-US" sz="1200" dirty="0" err="1"/>
                        <a:t>postSequence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Sequence in which the post was made</a:t>
                      </a:r>
                      <a:r>
                        <a:rPr lang="en-US" sz="1200" baseline="0" dirty="0"/>
                        <a:t> in a thread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4938">
                <a:tc vMerge="1">
                  <a:txBody>
                    <a:bodyPr/>
                    <a:lstStyle/>
                    <a:p>
                      <a:endParaRPr lang="en-US"/>
                    </a:p>
                  </a:txBody>
                  <a:tcPr/>
                </a:tc>
                <a:tc>
                  <a:txBody>
                    <a:bodyPr/>
                    <a:lstStyle/>
                    <a:p>
                      <a:r>
                        <a:rPr lang="en-US" sz="1200" dirty="0" err="1"/>
                        <a:t>Flatcontent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Raw textual content of the forum posting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4938">
                <a:tc vMerge="1">
                  <a:txBody>
                    <a:bodyPr/>
                    <a:lstStyle/>
                    <a:p>
                      <a:endParaRPr lang="en-US" dirty="0"/>
                    </a:p>
                  </a:txBody>
                  <a:tcPr/>
                </a:tc>
                <a:tc>
                  <a:txBody>
                    <a:bodyPr/>
                    <a:lstStyle/>
                    <a:p>
                      <a:r>
                        <a:rPr lang="en-US" sz="1200" dirty="0" err="1"/>
                        <a:t>hasAttachment</a:t>
                      </a:r>
                      <a:r>
                        <a:rPr lang="en-US"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Boolean indicating whether a post</a:t>
                      </a:r>
                      <a:r>
                        <a:rPr lang="en-US" sz="1200" baseline="0" dirty="0"/>
                        <a:t> has an attachment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4938">
                <a:tc rowSpan="4">
                  <a:txBody>
                    <a:bodyPr/>
                    <a:lstStyle/>
                    <a:p>
                      <a:pPr algn="ctr"/>
                      <a:r>
                        <a:rPr lang="en-US" sz="1600" dirty="0"/>
                        <a:t>Threads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err="1"/>
                        <a:t>threadID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Unique numeric identifier of a thread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4938">
                <a:tc vMerge="1">
                  <a:txBody>
                    <a:bodyPr/>
                    <a:lstStyle/>
                    <a:p>
                      <a:pPr algn="ctr"/>
                      <a:endParaRPr lang="en-US" sz="1400" dirty="0"/>
                    </a:p>
                  </a:txBody>
                  <a:tcPr anchor="ctr"/>
                </a:tc>
                <a:tc>
                  <a:txBody>
                    <a:bodyPr/>
                    <a:lstStyle/>
                    <a:p>
                      <a:r>
                        <a:rPr lang="en-US" sz="1200" dirty="0" err="1"/>
                        <a:t>threadTitle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Title of a thread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4938">
                <a:tc vMerge="1">
                  <a:txBody>
                    <a:bodyPr/>
                    <a:lstStyle/>
                    <a:p>
                      <a:pPr algn="ctr"/>
                      <a:endParaRPr lang="en-US" sz="1400" dirty="0"/>
                    </a:p>
                  </a:txBody>
                  <a:tcPr anchor="ctr"/>
                </a:tc>
                <a:tc>
                  <a:txBody>
                    <a:bodyPr/>
                    <a:lstStyle/>
                    <a:p>
                      <a:r>
                        <a:rPr lang="en-US" sz="1200" dirty="0" err="1"/>
                        <a:t>numOfPosts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How many posts the thread has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4938">
                <a:tc vMerge="1">
                  <a:txBody>
                    <a:bodyPr/>
                    <a:lstStyle/>
                    <a:p>
                      <a:pPr algn="ctr"/>
                      <a:endParaRPr lang="en-US" sz="1400" dirty="0"/>
                    </a:p>
                  </a:txBody>
                  <a:tcPr anchor="ctr"/>
                </a:tc>
                <a:tc>
                  <a:txBody>
                    <a:bodyPr/>
                    <a:lstStyle/>
                    <a:p>
                      <a:r>
                        <a:rPr lang="en-US" sz="1200" dirty="0" err="1"/>
                        <a:t>numOfViews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Number of views a thread</a:t>
                      </a:r>
                      <a:r>
                        <a:rPr lang="en-US" sz="1200" baseline="0" dirty="0"/>
                        <a:t> has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4938">
                <a:tc rowSpan="4">
                  <a:txBody>
                    <a:bodyPr/>
                    <a:lstStyle/>
                    <a:p>
                      <a:pPr algn="ctr"/>
                      <a:r>
                        <a:rPr lang="en-US" sz="1600" dirty="0"/>
                        <a:t>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err="1"/>
                        <a:t>codeID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Unique identifier</a:t>
                      </a:r>
                      <a:r>
                        <a:rPr lang="en-US" sz="1200" baseline="0" dirty="0"/>
                        <a:t> for each piece of source code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4938">
                <a:tc vMerge="1">
                  <a:txBody>
                    <a:bodyPr/>
                    <a:lstStyle/>
                    <a:p>
                      <a:pPr algn="ctr"/>
                      <a:endParaRPr lang="en-US" sz="1400" dirty="0"/>
                    </a:p>
                  </a:txBody>
                  <a:tcPr anchor="ctr"/>
                </a:tc>
                <a:tc>
                  <a:txBody>
                    <a:bodyPr/>
                    <a:lstStyle/>
                    <a:p>
                      <a:r>
                        <a:rPr lang="en-US" sz="1200" dirty="0" err="1"/>
                        <a:t>postID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Unique numeric identifier of the</a:t>
                      </a:r>
                      <a:r>
                        <a:rPr lang="en-US" sz="1200" baseline="0" dirty="0"/>
                        <a:t> forum post the code is in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14938">
                <a:tc vMerge="1">
                  <a:txBody>
                    <a:bodyPr/>
                    <a:lstStyle/>
                    <a:p>
                      <a:pPr algn="ctr"/>
                      <a:endParaRPr lang="en-US" sz="1400" dirty="0"/>
                    </a:p>
                  </a:txBody>
                  <a:tcPr anchor="ctr"/>
                </a:tc>
                <a:tc>
                  <a:txBody>
                    <a:bodyPr/>
                    <a:lstStyle/>
                    <a:p>
                      <a:r>
                        <a:rPr lang="en-US" sz="1200" dirty="0" err="1"/>
                        <a:t>threadID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Unique numeric identifier of the</a:t>
                      </a:r>
                      <a:r>
                        <a:rPr lang="en-US" sz="1200" baseline="0" dirty="0"/>
                        <a:t> thread the code is in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14938">
                <a:tc vMerge="1">
                  <a:txBody>
                    <a:bodyPr/>
                    <a:lstStyle/>
                    <a:p>
                      <a:pPr algn="ctr"/>
                      <a:endParaRPr lang="en-US" sz="1400" dirty="0"/>
                    </a:p>
                  </a:txBody>
                  <a:tcPr anchor="ctr"/>
                </a:tc>
                <a:tc>
                  <a:txBody>
                    <a:bodyPr/>
                    <a:lstStyle/>
                    <a:p>
                      <a:r>
                        <a:rPr lang="en-US" sz="1200" dirty="0"/>
                        <a:t>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Raw source code found within a forum 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bl>
          </a:graphicData>
        </a:graphic>
      </p:graphicFrame>
      <p:sp>
        <p:nvSpPr>
          <p:cNvPr id="4" name="Slide Number Placeholder 3"/>
          <p:cNvSpPr>
            <a:spLocks noGrp="1"/>
          </p:cNvSpPr>
          <p:nvPr>
            <p:ph type="sldNum" sz="quarter" idx="12"/>
          </p:nvPr>
        </p:nvSpPr>
        <p:spPr/>
        <p:txBody>
          <a:bodyPr/>
          <a:lstStyle/>
          <a:p>
            <a:fld id="{5656411B-A0C8-4A31-998D-6EC607CBD773}" type="slidenum">
              <a:rPr lang="en-US" smtClean="0"/>
              <a:t>16</a:t>
            </a:fld>
            <a:endParaRPr lang="en-US"/>
          </a:p>
        </p:txBody>
      </p:sp>
      <p:sp>
        <p:nvSpPr>
          <p:cNvPr id="6" name="TextBox 5"/>
          <p:cNvSpPr txBox="1"/>
          <p:nvPr/>
        </p:nvSpPr>
        <p:spPr>
          <a:xfrm>
            <a:off x="608174" y="6431975"/>
            <a:ext cx="5404172" cy="307777"/>
          </a:xfrm>
          <a:prstGeom prst="rect">
            <a:avLst/>
          </a:prstGeom>
          <a:noFill/>
        </p:spPr>
        <p:txBody>
          <a:bodyPr wrap="none" rtlCol="0">
            <a:spAutoFit/>
          </a:bodyPr>
          <a:lstStyle/>
          <a:p>
            <a:r>
              <a:rPr lang="en-US" sz="1400" b="1" dirty="0"/>
              <a:t>Table 2. Post, Thread, and Code Attributes to be collected from forums</a:t>
            </a:r>
          </a:p>
        </p:txBody>
      </p:sp>
      <p:graphicFrame>
        <p:nvGraphicFramePr>
          <p:cNvPr id="7" name="Content Placeholder 4"/>
          <p:cNvGraphicFramePr>
            <a:graphicFrameLocks/>
          </p:cNvGraphicFramePr>
          <p:nvPr>
            <p:extLst>
              <p:ext uri="{D42A27DB-BD31-4B8C-83A1-F6EECF244321}">
                <p14:modId xmlns:p14="http://schemas.microsoft.com/office/powerpoint/2010/main" val="1025389744"/>
              </p:ext>
            </p:extLst>
          </p:nvPr>
        </p:nvGraphicFramePr>
        <p:xfrm>
          <a:off x="6526633" y="953746"/>
          <a:ext cx="5609781" cy="5212080"/>
        </p:xfrm>
        <a:graphic>
          <a:graphicData uri="http://schemas.openxmlformats.org/drawingml/2006/table">
            <a:tbl>
              <a:tblPr firstRow="1" bandRow="1">
                <a:tableStyleId>{7DF18680-E054-41AD-8BC1-D1AEF772440D}</a:tableStyleId>
              </a:tblPr>
              <a:tblGrid>
                <a:gridCol w="999998">
                  <a:extLst>
                    <a:ext uri="{9D8B030D-6E8A-4147-A177-3AD203B41FA5}">
                      <a16:colId xmlns:a16="http://schemas.microsoft.com/office/drawing/2014/main" val="20000"/>
                    </a:ext>
                  </a:extLst>
                </a:gridCol>
                <a:gridCol w="1474661">
                  <a:extLst>
                    <a:ext uri="{9D8B030D-6E8A-4147-A177-3AD203B41FA5}">
                      <a16:colId xmlns:a16="http://schemas.microsoft.com/office/drawing/2014/main" val="20001"/>
                    </a:ext>
                  </a:extLst>
                </a:gridCol>
                <a:gridCol w="3135122">
                  <a:extLst>
                    <a:ext uri="{9D8B030D-6E8A-4147-A177-3AD203B41FA5}">
                      <a16:colId xmlns:a16="http://schemas.microsoft.com/office/drawing/2014/main" val="20002"/>
                    </a:ext>
                  </a:extLst>
                </a:gridCol>
              </a:tblGrid>
              <a:tr h="232753">
                <a:tc>
                  <a:txBody>
                    <a:bodyPr/>
                    <a:lstStyle/>
                    <a:p>
                      <a:pPr algn="ctr"/>
                      <a:r>
                        <a:rPr lang="en-US" sz="1600" dirty="0">
                          <a:solidFill>
                            <a:schemeClr val="tx1"/>
                          </a:solidFill>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Attributes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1594">
                <a:tc rowSpan="12">
                  <a:txBody>
                    <a:bodyPr/>
                    <a:lstStyle/>
                    <a:p>
                      <a:pPr algn="ctr"/>
                      <a:r>
                        <a:rPr lang="en-US" sz="1400" dirty="0"/>
                        <a:t>Authors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err="1"/>
                        <a:t>authorID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Unique numeric identifier</a:t>
                      </a:r>
                      <a:r>
                        <a:rPr lang="en-US" sz="1400" baseline="0" dirty="0"/>
                        <a:t> of an author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1594">
                <a:tc vMerge="1">
                  <a:txBody>
                    <a:bodyPr/>
                    <a:lstStyle/>
                    <a:p>
                      <a:endParaRPr lang="en-US"/>
                    </a:p>
                  </a:txBody>
                  <a:tcPr/>
                </a:tc>
                <a:tc>
                  <a:txBody>
                    <a:bodyPr/>
                    <a:lstStyle/>
                    <a:p>
                      <a:r>
                        <a:rPr lang="en-US" sz="1400" dirty="0" err="1"/>
                        <a:t>authorName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Name of an author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1594">
                <a:tc vMerge="1">
                  <a:txBody>
                    <a:bodyPr/>
                    <a:lstStyle/>
                    <a:p>
                      <a:endParaRPr lang="en-US"/>
                    </a:p>
                  </a:txBody>
                  <a:tcPr/>
                </a:tc>
                <a:tc>
                  <a:txBody>
                    <a:bodyPr/>
                    <a:lstStyle/>
                    <a:p>
                      <a:r>
                        <a:rPr lang="en-US" sz="1400" dirty="0" err="1"/>
                        <a:t>reputationScore</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An authors</a:t>
                      </a:r>
                      <a:r>
                        <a:rPr lang="en-US" sz="1400" baseline="0" dirty="0"/>
                        <a:t> reputation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1594">
                <a:tc vMerge="1">
                  <a:txBody>
                    <a:bodyPr/>
                    <a:lstStyle/>
                    <a:p>
                      <a:endParaRPr lang="en-US"/>
                    </a:p>
                  </a:txBody>
                  <a:tcPr/>
                </a:tc>
                <a:tc>
                  <a:txBody>
                    <a:bodyPr/>
                    <a:lstStyle/>
                    <a:p>
                      <a:r>
                        <a:rPr lang="en-US" sz="1400" dirty="0"/>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An authors</a:t>
                      </a:r>
                      <a:r>
                        <a:rPr lang="en-US" sz="1400" baseline="0" dirty="0"/>
                        <a:t> location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1594">
                <a:tc vMerge="1">
                  <a:txBody>
                    <a:bodyPr/>
                    <a:lstStyle/>
                    <a:p>
                      <a:endParaRPr lang="en-US"/>
                    </a:p>
                  </a:txBody>
                  <a:tcPr/>
                </a:tc>
                <a:tc>
                  <a:txBody>
                    <a:bodyPr/>
                    <a:lstStyle/>
                    <a:p>
                      <a:r>
                        <a:rPr lang="en-US" sz="1400" dirty="0"/>
                        <a:t>Occupation*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An authors</a:t>
                      </a:r>
                      <a:r>
                        <a:rPr lang="en-US" sz="1400" baseline="0" dirty="0"/>
                        <a:t> occupation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1594">
                <a:tc vMerge="1">
                  <a:txBody>
                    <a:bodyPr/>
                    <a:lstStyle/>
                    <a:p>
                      <a:endParaRPr lang="en-US"/>
                    </a:p>
                  </a:txBody>
                  <a:tcPr/>
                </a:tc>
                <a:tc>
                  <a:txBody>
                    <a:bodyPr/>
                    <a:lstStyle/>
                    <a:p>
                      <a:r>
                        <a:rPr lang="en-US" sz="1400" dirty="0" err="1"/>
                        <a:t>dateJoined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Date an author joined the forum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1594">
                <a:tc vMerge="1">
                  <a:txBody>
                    <a:bodyPr/>
                    <a:lstStyle/>
                    <a:p>
                      <a:endParaRPr lang="en-US"/>
                    </a:p>
                  </a:txBody>
                  <a:tcPr/>
                </a:tc>
                <a:tc>
                  <a:txBody>
                    <a:bodyPr/>
                    <a:lstStyle/>
                    <a:p>
                      <a:r>
                        <a:rPr lang="en-US" sz="1400" dirty="0" err="1"/>
                        <a:t>numberOfPosts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Number</a:t>
                      </a:r>
                      <a:r>
                        <a:rPr lang="en-US" sz="1400" baseline="0" dirty="0"/>
                        <a:t> of posts an author has made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1594">
                <a:tc vMerge="1">
                  <a:txBody>
                    <a:bodyPr/>
                    <a:lstStyle/>
                    <a:p>
                      <a:endParaRPr lang="en-US"/>
                    </a:p>
                  </a:txBody>
                  <a:tcPr/>
                </a:tc>
                <a:tc>
                  <a:txBody>
                    <a:bodyPr/>
                    <a:lstStyle/>
                    <a:p>
                      <a:r>
                        <a:rPr lang="en-US" sz="14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An authors</a:t>
                      </a:r>
                      <a:r>
                        <a:rPr lang="en-US" sz="1400" baseline="0" dirty="0"/>
                        <a:t> 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1594">
                <a:tc vMerge="1">
                  <a:txBody>
                    <a:bodyPr/>
                    <a:lstStyle/>
                    <a:p>
                      <a:endParaRPr lang="en-US"/>
                    </a:p>
                  </a:txBody>
                  <a:tcPr/>
                </a:tc>
                <a:tc>
                  <a:txBody>
                    <a:bodyPr/>
                    <a:lstStyle/>
                    <a:p>
                      <a:r>
                        <a:rPr lang="en-US" sz="1400" dirty="0"/>
                        <a:t>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An authors</a:t>
                      </a:r>
                      <a:r>
                        <a:rPr lang="en-US" sz="1400" baseline="0" dirty="0"/>
                        <a:t> sex</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1594">
                <a:tc vMerge="1">
                  <a:txBody>
                    <a:bodyPr/>
                    <a:lstStyle/>
                    <a:p>
                      <a:endParaRPr lang="en-US"/>
                    </a:p>
                  </a:txBody>
                  <a:tcPr/>
                </a:tc>
                <a:tc>
                  <a:txBody>
                    <a:bodyPr/>
                    <a:lstStyle/>
                    <a:p>
                      <a:r>
                        <a:rPr lang="en-US" sz="1400" dirty="0"/>
                        <a:t>Birthday*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An authors</a:t>
                      </a:r>
                      <a:r>
                        <a:rPr lang="en-US" sz="1400" baseline="0" dirty="0"/>
                        <a:t> birthday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1594">
                <a:tc vMerge="1">
                  <a:txBody>
                    <a:bodyPr/>
                    <a:lstStyle/>
                    <a:p>
                      <a:endParaRPr lang="en-US"/>
                    </a:p>
                  </a:txBody>
                  <a:tcPr/>
                </a:tc>
                <a:tc>
                  <a:txBody>
                    <a:bodyPr/>
                    <a:lstStyle/>
                    <a:p>
                      <a:r>
                        <a:rPr lang="en-US" sz="1400" dirty="0" err="1"/>
                        <a:t>lastActive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Date an author was last 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1594">
                <a:tc vMerge="1">
                  <a:txBody>
                    <a:bodyPr/>
                    <a:lstStyle/>
                    <a:p>
                      <a:endParaRPr lang="en-US" dirty="0"/>
                    </a:p>
                  </a:txBody>
                  <a:tcPr/>
                </a:tc>
                <a:tc>
                  <a:txBody>
                    <a:bodyPr/>
                    <a:lstStyle/>
                    <a:p>
                      <a:r>
                        <a:rPr lang="en-US" sz="1400" dirty="0" err="1"/>
                        <a:t>forumRole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An authors</a:t>
                      </a:r>
                      <a:r>
                        <a:rPr lang="en-US" sz="1400" baseline="0" dirty="0"/>
                        <a:t> forum role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1594">
                <a:tc rowSpan="4">
                  <a:txBody>
                    <a:bodyPr/>
                    <a:lstStyle/>
                    <a:p>
                      <a:pPr algn="ctr"/>
                      <a:r>
                        <a:rPr lang="en-US" sz="1400" dirty="0" err="1"/>
                        <a:t>Subforums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err="1"/>
                        <a:t>subforumID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Unique numeric identifier</a:t>
                      </a:r>
                      <a:r>
                        <a:rPr lang="en-US" sz="1400" baseline="0" dirty="0"/>
                        <a:t> of a </a:t>
                      </a:r>
                      <a:r>
                        <a:rPr lang="en-US" sz="1400" baseline="0" dirty="0" err="1"/>
                        <a:t>subforum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1594">
                <a:tc vMerge="1">
                  <a:txBody>
                    <a:bodyPr/>
                    <a:lstStyle/>
                    <a:p>
                      <a:endParaRPr lang="en-US" sz="1400" dirty="0"/>
                    </a:p>
                  </a:txBody>
                  <a:tcPr/>
                </a:tc>
                <a:tc>
                  <a:txBody>
                    <a:bodyPr/>
                    <a:lstStyle/>
                    <a:p>
                      <a:r>
                        <a:rPr lang="en-US" sz="1400" dirty="0" err="1"/>
                        <a:t>subforumName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Name of a </a:t>
                      </a:r>
                      <a:r>
                        <a:rPr lang="en-US" sz="1400" dirty="0" err="1"/>
                        <a:t>subforum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1594">
                <a:tc vMerge="1">
                  <a:txBody>
                    <a:bodyPr/>
                    <a:lstStyle/>
                    <a:p>
                      <a:endParaRPr lang="en-US" sz="1400" dirty="0"/>
                    </a:p>
                  </a:txBody>
                  <a:tcPr/>
                </a:tc>
                <a:tc>
                  <a:txBody>
                    <a:bodyPr/>
                    <a:lstStyle/>
                    <a:p>
                      <a:r>
                        <a:rPr lang="en-US" sz="1400" dirty="0" err="1"/>
                        <a:t>numOfThreads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Number of threads in a </a:t>
                      </a:r>
                      <a:r>
                        <a:rPr lang="en-US" sz="1400" dirty="0" err="1"/>
                        <a:t>subforum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1594">
                <a:tc vMerge="1">
                  <a:txBody>
                    <a:bodyPr/>
                    <a:lstStyle/>
                    <a:p>
                      <a:endParaRPr lang="en-US" sz="1400" dirty="0"/>
                    </a:p>
                  </a:txBody>
                  <a:tcPr/>
                </a:tc>
                <a:tc>
                  <a:txBody>
                    <a:bodyPr/>
                    <a:lstStyle/>
                    <a:p>
                      <a:r>
                        <a:rPr lang="en-US" sz="1400" dirty="0" err="1"/>
                        <a:t>numOfPosts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Number of posts in a </a:t>
                      </a:r>
                      <a:r>
                        <a:rPr lang="en-US" sz="1400" dirty="0" err="1"/>
                        <a:t>subforum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8" name="TextBox 7"/>
          <p:cNvSpPr txBox="1"/>
          <p:nvPr/>
        </p:nvSpPr>
        <p:spPr>
          <a:xfrm>
            <a:off x="6672299" y="6130493"/>
            <a:ext cx="5307992" cy="523220"/>
          </a:xfrm>
          <a:prstGeom prst="rect">
            <a:avLst/>
          </a:prstGeom>
          <a:noFill/>
        </p:spPr>
        <p:txBody>
          <a:bodyPr wrap="none" rtlCol="0">
            <a:spAutoFit/>
          </a:bodyPr>
          <a:lstStyle/>
          <a:p>
            <a:pPr algn="ctr"/>
            <a:r>
              <a:rPr lang="en-US" sz="1400" b="1" dirty="0"/>
              <a:t>Table 3. Author and </a:t>
            </a:r>
            <a:r>
              <a:rPr lang="en-US" sz="1400" b="1" dirty="0" err="1"/>
              <a:t>Subforum</a:t>
            </a:r>
            <a:r>
              <a:rPr lang="en-US" sz="1400" b="1" dirty="0"/>
              <a:t> Attributes to be collected from forums</a:t>
            </a:r>
          </a:p>
          <a:p>
            <a:pPr algn="ctr"/>
            <a:r>
              <a:rPr lang="en-US" sz="1400" b="1" dirty="0"/>
              <a:t>*Not available in all forums</a:t>
            </a:r>
          </a:p>
        </p:txBody>
      </p:sp>
    </p:spTree>
    <p:extLst>
      <p:ext uri="{BB962C8B-B14F-4D97-AF65-F5344CB8AC3E}">
        <p14:creationId xmlns:p14="http://schemas.microsoft.com/office/powerpoint/2010/main" val="367247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1162"/>
          </a:xfrm>
        </p:spPr>
        <p:txBody>
          <a:bodyPr>
            <a:normAutofit/>
          </a:bodyPr>
          <a:lstStyle/>
          <a:p>
            <a:r>
              <a:rPr lang="en-US" sz="4000" dirty="0"/>
              <a:t>M1 –  Carding Shops</a:t>
            </a:r>
          </a:p>
        </p:txBody>
      </p:sp>
      <p:sp>
        <p:nvSpPr>
          <p:cNvPr id="4" name="Slide Number Placeholder 3"/>
          <p:cNvSpPr>
            <a:spLocks noGrp="1"/>
          </p:cNvSpPr>
          <p:nvPr>
            <p:ph type="sldNum" sz="quarter" idx="12"/>
          </p:nvPr>
        </p:nvSpPr>
        <p:spPr/>
        <p:txBody>
          <a:bodyPr/>
          <a:lstStyle/>
          <a:p>
            <a:fld id="{5656411B-A0C8-4A31-998D-6EC607CBD773}" type="slidenum">
              <a:rPr lang="en-US" smtClean="0"/>
              <a:t>17</a:t>
            </a:fld>
            <a:endParaRPr lang="en-US"/>
          </a:p>
        </p:txBody>
      </p:sp>
      <p:pic>
        <p:nvPicPr>
          <p:cNvPr id="6" name="Content Placeholder 5"/>
          <p:cNvPicPr>
            <a:picLocks noGrp="1" noChangeAspect="1"/>
          </p:cNvPicPr>
          <p:nvPr>
            <p:ph idx="1"/>
          </p:nvPr>
        </p:nvPicPr>
        <p:blipFill>
          <a:blip r:embed="rId2"/>
          <a:stretch>
            <a:fillRect/>
          </a:stretch>
        </p:blipFill>
        <p:spPr>
          <a:xfrm>
            <a:off x="2581275" y="1232969"/>
            <a:ext cx="7886699" cy="4896369"/>
          </a:xfrm>
          <a:prstGeom prst="rect">
            <a:avLst/>
          </a:prstGeom>
        </p:spPr>
      </p:pic>
      <p:sp>
        <p:nvSpPr>
          <p:cNvPr id="7" name="TextBox 6"/>
          <p:cNvSpPr txBox="1"/>
          <p:nvPr/>
        </p:nvSpPr>
        <p:spPr>
          <a:xfrm>
            <a:off x="3883291" y="6231135"/>
            <a:ext cx="6028702" cy="338554"/>
          </a:xfrm>
          <a:prstGeom prst="rect">
            <a:avLst/>
          </a:prstGeom>
          <a:noFill/>
        </p:spPr>
        <p:txBody>
          <a:bodyPr wrap="none" rtlCol="0">
            <a:spAutoFit/>
          </a:bodyPr>
          <a:lstStyle/>
          <a:p>
            <a:r>
              <a:rPr lang="en-US" sz="1600" b="1" dirty="0"/>
              <a:t>Figure 3. An Example of a Carding Shop Featuring Stolen Credit Cards</a:t>
            </a:r>
          </a:p>
        </p:txBody>
      </p:sp>
      <p:sp>
        <p:nvSpPr>
          <p:cNvPr id="8" name="TextBox 7"/>
          <p:cNvSpPr txBox="1"/>
          <p:nvPr/>
        </p:nvSpPr>
        <p:spPr>
          <a:xfrm>
            <a:off x="200025" y="3569256"/>
            <a:ext cx="2770567" cy="369332"/>
          </a:xfrm>
          <a:prstGeom prst="rect">
            <a:avLst/>
          </a:prstGeom>
          <a:noFill/>
          <a:ln>
            <a:solidFill>
              <a:srgbClr val="FF0000"/>
            </a:solidFill>
          </a:ln>
        </p:spPr>
        <p:txBody>
          <a:bodyPr wrap="none" rtlCol="0">
            <a:spAutoFit/>
          </a:bodyPr>
          <a:lstStyle/>
          <a:p>
            <a:r>
              <a:rPr lang="en-US" dirty="0">
                <a:solidFill>
                  <a:srgbClr val="FF0000"/>
                </a:solidFill>
              </a:rPr>
              <a:t>Bank Identification Number</a:t>
            </a:r>
          </a:p>
        </p:txBody>
      </p:sp>
      <p:cxnSp>
        <p:nvCxnSpPr>
          <p:cNvPr id="9" name="Straight Arrow Connector 8"/>
          <p:cNvCxnSpPr/>
          <p:nvPr/>
        </p:nvCxnSpPr>
        <p:spPr>
          <a:xfrm>
            <a:off x="1847850" y="3938588"/>
            <a:ext cx="1495425" cy="62388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82687" y="3545562"/>
            <a:ext cx="1258678" cy="369332"/>
          </a:xfrm>
          <a:prstGeom prst="rect">
            <a:avLst/>
          </a:prstGeom>
          <a:noFill/>
          <a:ln>
            <a:solidFill>
              <a:srgbClr val="FF0000"/>
            </a:solidFill>
          </a:ln>
        </p:spPr>
        <p:txBody>
          <a:bodyPr wrap="none" rtlCol="0">
            <a:spAutoFit/>
          </a:bodyPr>
          <a:lstStyle/>
          <a:p>
            <a:r>
              <a:rPr lang="en-US" dirty="0">
                <a:solidFill>
                  <a:srgbClr val="FF0000"/>
                </a:solidFill>
              </a:rPr>
              <a:t>Bank Name</a:t>
            </a:r>
          </a:p>
        </p:txBody>
      </p:sp>
      <p:sp>
        <p:nvSpPr>
          <p:cNvPr id="11" name="TextBox 10"/>
          <p:cNvSpPr txBox="1"/>
          <p:nvPr/>
        </p:nvSpPr>
        <p:spPr>
          <a:xfrm>
            <a:off x="5072142" y="3557409"/>
            <a:ext cx="1622304" cy="369332"/>
          </a:xfrm>
          <a:prstGeom prst="rect">
            <a:avLst/>
          </a:prstGeom>
          <a:noFill/>
          <a:ln>
            <a:solidFill>
              <a:srgbClr val="FF0000"/>
            </a:solidFill>
          </a:ln>
        </p:spPr>
        <p:txBody>
          <a:bodyPr wrap="none" rtlCol="0">
            <a:spAutoFit/>
          </a:bodyPr>
          <a:lstStyle/>
          <a:p>
            <a:r>
              <a:rPr lang="en-US" dirty="0">
                <a:solidFill>
                  <a:srgbClr val="FF0000"/>
                </a:solidFill>
              </a:rPr>
              <a:t>Expiration Date</a:t>
            </a:r>
          </a:p>
        </p:txBody>
      </p:sp>
      <p:cxnSp>
        <p:nvCxnSpPr>
          <p:cNvPr id="12" name="Straight Arrow Connector 11"/>
          <p:cNvCxnSpPr/>
          <p:nvPr/>
        </p:nvCxnSpPr>
        <p:spPr>
          <a:xfrm>
            <a:off x="7812026" y="3926741"/>
            <a:ext cx="131504" cy="49861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75335" y="3919538"/>
            <a:ext cx="444440" cy="53816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7891" y="3551278"/>
            <a:ext cx="1734193" cy="369332"/>
          </a:xfrm>
          <a:prstGeom prst="rect">
            <a:avLst/>
          </a:prstGeom>
          <a:noFill/>
          <a:ln>
            <a:solidFill>
              <a:srgbClr val="FF0000"/>
            </a:solidFill>
          </a:ln>
        </p:spPr>
        <p:txBody>
          <a:bodyPr wrap="none" rtlCol="0">
            <a:spAutoFit/>
          </a:bodyPr>
          <a:lstStyle/>
          <a:p>
            <a:r>
              <a:rPr lang="en-US" dirty="0">
                <a:solidFill>
                  <a:srgbClr val="FF0000"/>
                </a:solidFill>
              </a:rPr>
              <a:t>Credit Card Type</a:t>
            </a:r>
          </a:p>
        </p:txBody>
      </p:sp>
      <p:cxnSp>
        <p:nvCxnSpPr>
          <p:cNvPr id="18" name="Straight Arrow Connector 17"/>
          <p:cNvCxnSpPr/>
          <p:nvPr/>
        </p:nvCxnSpPr>
        <p:spPr>
          <a:xfrm>
            <a:off x="4029571" y="3919538"/>
            <a:ext cx="47129" cy="53816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Left Bracket 19"/>
          <p:cNvSpPr/>
          <p:nvPr/>
        </p:nvSpPr>
        <p:spPr>
          <a:xfrm>
            <a:off x="2362199" y="1943099"/>
            <a:ext cx="119017" cy="1573887"/>
          </a:xfrm>
          <a:prstGeom prst="lef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200025" y="2547462"/>
            <a:ext cx="2084032" cy="369332"/>
          </a:xfrm>
          <a:prstGeom prst="rect">
            <a:avLst/>
          </a:prstGeom>
          <a:noFill/>
          <a:ln>
            <a:solidFill>
              <a:srgbClr val="FF0000"/>
            </a:solidFill>
          </a:ln>
        </p:spPr>
        <p:txBody>
          <a:bodyPr wrap="none" rtlCol="0">
            <a:spAutoFit/>
          </a:bodyPr>
          <a:lstStyle/>
          <a:p>
            <a:r>
              <a:rPr lang="en-US" dirty="0">
                <a:solidFill>
                  <a:srgbClr val="FF0000"/>
                </a:solidFill>
              </a:rPr>
              <a:t>Search Functionality</a:t>
            </a:r>
          </a:p>
        </p:txBody>
      </p:sp>
    </p:spTree>
    <p:extLst>
      <p:ext uri="{BB962C8B-B14F-4D97-AF65-F5344CB8AC3E}">
        <p14:creationId xmlns:p14="http://schemas.microsoft.com/office/powerpoint/2010/main" val="1919989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M1 – Carding Shops: Available Information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8967837"/>
              </p:ext>
            </p:extLst>
          </p:nvPr>
        </p:nvGraphicFramePr>
        <p:xfrm>
          <a:off x="520868" y="2542317"/>
          <a:ext cx="11018457" cy="3337560"/>
        </p:xfrm>
        <a:graphic>
          <a:graphicData uri="http://schemas.openxmlformats.org/drawingml/2006/table">
            <a:tbl>
              <a:tblPr firstRow="1" bandRow="1">
                <a:tableStyleId>{7DF18680-E054-41AD-8BC1-D1AEF772440D}</a:tableStyleId>
              </a:tblPr>
              <a:tblGrid>
                <a:gridCol w="868490">
                  <a:extLst>
                    <a:ext uri="{9D8B030D-6E8A-4147-A177-3AD203B41FA5}">
                      <a16:colId xmlns:a16="http://schemas.microsoft.com/office/drawing/2014/main" val="20000"/>
                    </a:ext>
                  </a:extLst>
                </a:gridCol>
                <a:gridCol w="1174750">
                  <a:extLst>
                    <a:ext uri="{9D8B030D-6E8A-4147-A177-3AD203B41FA5}">
                      <a16:colId xmlns:a16="http://schemas.microsoft.com/office/drawing/2014/main" val="20001"/>
                    </a:ext>
                  </a:extLst>
                </a:gridCol>
                <a:gridCol w="8975217">
                  <a:extLst>
                    <a:ext uri="{9D8B030D-6E8A-4147-A177-3AD203B41FA5}">
                      <a16:colId xmlns:a16="http://schemas.microsoft.com/office/drawing/2014/main" val="20002"/>
                    </a:ext>
                  </a:extLst>
                </a:gridCol>
              </a:tblGrid>
              <a:tr h="370840">
                <a:tc>
                  <a:txBody>
                    <a:bodyPr/>
                    <a:lstStyle/>
                    <a:p>
                      <a:pPr algn="ctr"/>
                      <a:r>
                        <a:rPr lang="en-US" dirty="0">
                          <a:solidFill>
                            <a:schemeClr val="tx1"/>
                          </a:solidFill>
                        </a:rPr>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Attribute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rowSpan="4">
                  <a:txBody>
                    <a:bodyPr/>
                    <a:lstStyle/>
                    <a:p>
                      <a:r>
                        <a:rPr lang="en-US" dirty="0"/>
                        <a:t>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BIN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Bank Identification</a:t>
                      </a:r>
                      <a:r>
                        <a:rPr lang="en-US" baseline="0" dirty="0"/>
                        <a:t> Number, the first 6 digits of the card number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en-US"/>
                    </a:p>
                  </a:txBody>
                  <a:tcPr/>
                </a:tc>
                <a:tc>
                  <a:txBody>
                    <a:bodyPr/>
                    <a:lstStyle/>
                    <a:p>
                      <a:r>
                        <a:rPr lang="en-US" dirty="0"/>
                        <a:t>Card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Personal/business card; visa/master/</a:t>
                      </a:r>
                      <a:r>
                        <a:rPr lang="en-US" dirty="0" err="1"/>
                        <a:t>amex</a:t>
                      </a:r>
                      <a:r>
                        <a:rPr lang="en-US" dirty="0"/>
                        <a:t>/discover; classic/standard/platinum/gold/signature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Expires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The</a:t>
                      </a:r>
                      <a:r>
                        <a:rPr lang="en-US" baseline="0" dirty="0"/>
                        <a:t> expiration date of the 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Issuer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The financial</a:t>
                      </a:r>
                      <a:r>
                        <a:rPr lang="en-US" baseline="0" dirty="0"/>
                        <a:t> institute that issued the card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rowSpan="3">
                  <a:txBody>
                    <a:bodyPr/>
                    <a:lstStyle/>
                    <a:p>
                      <a:r>
                        <a:rPr lang="en-US" dirty="0"/>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Base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An arbitrary</a:t>
                      </a:r>
                      <a:r>
                        <a:rPr lang="en-US" baseline="0" dirty="0"/>
                        <a:t> name assigned to a unique batch of cards stolen from a merchant(s) breach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r>
                        <a:rPr lang="en-US" dirty="0"/>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Location where the card information got skimmed, including country,</a:t>
                      </a:r>
                      <a:r>
                        <a:rPr lang="en-US" baseline="0" dirty="0"/>
                        <a:t> state, city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r>
                        <a:rPr lang="en-US" dirty="0"/>
                        <a:t>Zip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Zip code corresponding to the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US" dirty="0"/>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Selling price of the CC/dump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5656411B-A0C8-4A31-998D-6EC607CBD773}" type="slidenum">
              <a:rPr lang="en-US" smtClean="0"/>
              <a:t>18</a:t>
            </a:fld>
            <a:endParaRPr lang="en-US"/>
          </a:p>
        </p:txBody>
      </p:sp>
      <p:sp>
        <p:nvSpPr>
          <p:cNvPr id="6" name="TextBox 5"/>
          <p:cNvSpPr txBox="1"/>
          <p:nvPr/>
        </p:nvSpPr>
        <p:spPr>
          <a:xfrm>
            <a:off x="4560047" y="5944881"/>
            <a:ext cx="2957733" cy="307777"/>
          </a:xfrm>
          <a:prstGeom prst="rect">
            <a:avLst/>
          </a:prstGeom>
          <a:noFill/>
        </p:spPr>
        <p:txBody>
          <a:bodyPr wrap="none" rtlCol="0">
            <a:spAutoFit/>
          </a:bodyPr>
          <a:lstStyle/>
          <a:p>
            <a:r>
              <a:rPr lang="en-US" sz="1400" b="1" dirty="0"/>
              <a:t>Table 4. Carding Shop Data Attributes</a:t>
            </a:r>
          </a:p>
        </p:txBody>
      </p:sp>
      <p:sp>
        <p:nvSpPr>
          <p:cNvPr id="3" name="TextBox 2"/>
          <p:cNvSpPr txBox="1"/>
          <p:nvPr/>
        </p:nvSpPr>
        <p:spPr>
          <a:xfrm>
            <a:off x="520868" y="1654837"/>
            <a:ext cx="9604207"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t>Table 4 summarizes the available data types in carding shops.</a:t>
            </a:r>
          </a:p>
        </p:txBody>
      </p:sp>
    </p:spTree>
    <p:extLst>
      <p:ext uri="{BB962C8B-B14F-4D97-AF65-F5344CB8AC3E}">
        <p14:creationId xmlns:p14="http://schemas.microsoft.com/office/powerpoint/2010/main" val="891230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93361" cy="1325563"/>
          </a:xfrm>
        </p:spPr>
        <p:txBody>
          <a:bodyPr/>
          <a:lstStyle/>
          <a:p>
            <a:r>
              <a:rPr lang="en-US" dirty="0"/>
              <a:t>M1 – Carding Shops: Available Information (cont’d)</a:t>
            </a:r>
          </a:p>
        </p:txBody>
      </p:sp>
      <p:sp>
        <p:nvSpPr>
          <p:cNvPr id="3" name="Content Placeholder 2"/>
          <p:cNvSpPr>
            <a:spLocks noGrp="1"/>
          </p:cNvSpPr>
          <p:nvPr>
            <p:ph idx="1"/>
          </p:nvPr>
        </p:nvSpPr>
        <p:spPr>
          <a:xfrm>
            <a:off x="838200" y="1573162"/>
            <a:ext cx="10922000" cy="4903838"/>
          </a:xfrm>
        </p:spPr>
        <p:txBody>
          <a:bodyPr>
            <a:normAutofit/>
          </a:bodyPr>
          <a:lstStyle/>
          <a:p>
            <a:r>
              <a:rPr lang="en-US" dirty="0"/>
              <a:t>Table 5 describes the difference of CC (</a:t>
            </a:r>
            <a:r>
              <a:rPr lang="en-US" dirty="0" err="1"/>
              <a:t>Fullz</a:t>
            </a:r>
            <a:r>
              <a:rPr lang="en-US" dirty="0"/>
              <a:t>) and Dumps.</a:t>
            </a:r>
          </a:p>
          <a:p>
            <a:pPr lvl="1"/>
            <a:r>
              <a:rPr lang="en-US" dirty="0"/>
              <a:t>CC can be used in card-not-present transactions, while dump is used to forge fake cards in card-present transactions.</a:t>
            </a:r>
          </a:p>
          <a:p>
            <a:endParaRPr lang="en-US" dirty="0"/>
          </a:p>
        </p:txBody>
      </p:sp>
      <p:sp>
        <p:nvSpPr>
          <p:cNvPr id="4" name="Slide Number Placeholder 3"/>
          <p:cNvSpPr>
            <a:spLocks noGrp="1"/>
          </p:cNvSpPr>
          <p:nvPr>
            <p:ph type="sldNum" sz="quarter" idx="12"/>
          </p:nvPr>
        </p:nvSpPr>
        <p:spPr/>
        <p:txBody>
          <a:bodyPr/>
          <a:lstStyle/>
          <a:p>
            <a:fld id="{CF09A9E1-1BFB-4559-9229-6B9BADEDED05}" type="slidenum">
              <a:rPr lang="en-US" smtClean="0"/>
              <a:t>19</a:t>
            </a:fld>
            <a:endParaRPr lang="en-US"/>
          </a:p>
        </p:txBody>
      </p:sp>
      <p:sp>
        <p:nvSpPr>
          <p:cNvPr id="6" name="Rectangle 5"/>
          <p:cNvSpPr/>
          <p:nvPr/>
        </p:nvSpPr>
        <p:spPr>
          <a:xfrm>
            <a:off x="4371544" y="6534342"/>
            <a:ext cx="3391762" cy="338554"/>
          </a:xfrm>
          <a:prstGeom prst="rect">
            <a:avLst/>
          </a:prstGeom>
        </p:spPr>
        <p:txBody>
          <a:bodyPr wrap="none">
            <a:spAutoFit/>
          </a:bodyPr>
          <a:lstStyle/>
          <a:p>
            <a:r>
              <a:rPr lang="en-US" sz="1600" b="1" dirty="0"/>
              <a:t>Table 5. Comparison of CC and dumps</a:t>
            </a:r>
          </a:p>
        </p:txBody>
      </p:sp>
      <p:graphicFrame>
        <p:nvGraphicFramePr>
          <p:cNvPr id="7" name="Table 6"/>
          <p:cNvGraphicFramePr>
            <a:graphicFrameLocks noGrp="1"/>
          </p:cNvGraphicFramePr>
          <p:nvPr>
            <p:extLst>
              <p:ext uri="{D42A27DB-BD31-4B8C-83A1-F6EECF244321}">
                <p14:modId xmlns:p14="http://schemas.microsoft.com/office/powerpoint/2010/main" val="4198465707"/>
              </p:ext>
            </p:extLst>
          </p:nvPr>
        </p:nvGraphicFramePr>
        <p:xfrm>
          <a:off x="1171577" y="2852736"/>
          <a:ext cx="9791697" cy="3681606"/>
        </p:xfrm>
        <a:graphic>
          <a:graphicData uri="http://schemas.openxmlformats.org/drawingml/2006/table">
            <a:tbl>
              <a:tblPr firstRow="1" bandRow="1">
                <a:tableStyleId>{7DF18680-E054-41AD-8BC1-D1AEF772440D}</a:tableStyleId>
              </a:tblPr>
              <a:tblGrid>
                <a:gridCol w="1430505">
                  <a:extLst>
                    <a:ext uri="{9D8B030D-6E8A-4147-A177-3AD203B41FA5}">
                      <a16:colId xmlns:a16="http://schemas.microsoft.com/office/drawing/2014/main" val="20000"/>
                    </a:ext>
                  </a:extLst>
                </a:gridCol>
                <a:gridCol w="3740735">
                  <a:extLst>
                    <a:ext uri="{9D8B030D-6E8A-4147-A177-3AD203B41FA5}">
                      <a16:colId xmlns:a16="http://schemas.microsoft.com/office/drawing/2014/main" val="20001"/>
                    </a:ext>
                  </a:extLst>
                </a:gridCol>
                <a:gridCol w="4620457">
                  <a:extLst>
                    <a:ext uri="{9D8B030D-6E8A-4147-A177-3AD203B41FA5}">
                      <a16:colId xmlns:a16="http://schemas.microsoft.com/office/drawing/2014/main" val="20002"/>
                    </a:ext>
                  </a:extLst>
                </a:gridCol>
              </a:tblGrid>
              <a:tr h="344046">
                <a:tc>
                  <a:txBody>
                    <a:bodyPr/>
                    <a:lstStyle/>
                    <a:p>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500" b="1" dirty="0">
                          <a:solidFill>
                            <a:schemeClr val="tx1"/>
                          </a:solidFill>
                        </a:rPr>
                        <a:t>CC/CVV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500" b="1" dirty="0">
                          <a:solidFill>
                            <a:schemeClr val="tx1"/>
                          </a:solidFill>
                        </a:rPr>
                        <a:t>Dump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7277">
                <a:tc>
                  <a:txBody>
                    <a:bodyPr/>
                    <a:lstStyle/>
                    <a:p>
                      <a:r>
                        <a:rPr lang="en-US" sz="1500" b="1"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A package of data about the cardholder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Information electronically copied from the magnetic strip on the back of credit and debit cards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7277">
                <a:tc>
                  <a:txBody>
                    <a:bodyPr/>
                    <a:lstStyle/>
                    <a:p>
                      <a:r>
                        <a:rPr lang="en-US" sz="1500" b="1" dirty="0"/>
                        <a:t>Usage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Card not present transactions (online/by 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Card present transactions</a:t>
                      </a:r>
                      <a:br>
                        <a:rPr lang="en-US" sz="1500" dirty="0"/>
                      </a:br>
                      <a:r>
                        <a:rPr lang="en-US" sz="1500" dirty="0"/>
                        <a:t>(in-store/ATM)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63499">
                <a:tc>
                  <a:txBody>
                    <a:bodyPr/>
                    <a:lstStyle/>
                    <a:p>
                      <a:r>
                        <a:rPr lang="en-US" sz="1500" b="1" dirty="0"/>
                        <a:t>Contained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Name, card number, CVV,</a:t>
                      </a:r>
                      <a:r>
                        <a:rPr lang="en-US" sz="1500" baseline="0" dirty="0"/>
                        <a:t> expire date, address, </a:t>
                      </a:r>
                      <a:r>
                        <a:rPr lang="en-US" sz="1500" dirty="0"/>
                        <a:t>phone, SSN, and other personal identifying info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Track</a:t>
                      </a:r>
                      <a:r>
                        <a:rPr lang="en-US" sz="1500" baseline="0" dirty="0"/>
                        <a:t>1: name, card number;</a:t>
                      </a:r>
                    </a:p>
                    <a:p>
                      <a:r>
                        <a:rPr lang="en-US" sz="1500" baseline="0" dirty="0"/>
                        <a:t>Track2: expire date, service code, discretionary data</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442164">
                <a:tc>
                  <a:txBody>
                    <a:bodyPr/>
                    <a:lstStyle/>
                    <a:p>
                      <a:r>
                        <a:rPr lang="en-US" sz="1500" b="1" dirty="0"/>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Card Number: 4266841209090735</a:t>
                      </a:r>
                      <a:br>
                        <a:rPr lang="en-US" sz="1500" dirty="0"/>
                      </a:br>
                      <a:r>
                        <a:rPr lang="en-US" sz="1500" dirty="0"/>
                        <a:t>Expire</a:t>
                      </a:r>
                      <a:r>
                        <a:rPr lang="en-US" sz="1500" baseline="0" dirty="0"/>
                        <a:t> Date: 01/2012</a:t>
                      </a:r>
                      <a:br>
                        <a:rPr lang="en-US" sz="1500" baseline="0" dirty="0"/>
                      </a:br>
                      <a:r>
                        <a:rPr lang="en-US" sz="1500" baseline="0" dirty="0"/>
                        <a:t>CVV: 131</a:t>
                      </a:r>
                      <a:br>
                        <a:rPr lang="en-US" sz="1500" baseline="0" dirty="0"/>
                      </a:br>
                      <a:r>
                        <a:rPr lang="en-US" sz="1500" baseline="0" dirty="0"/>
                        <a:t>Cardholder Name: Walter Leger</a:t>
                      </a:r>
                      <a:br>
                        <a:rPr lang="en-US" sz="1500" baseline="0" dirty="0"/>
                      </a:br>
                      <a:r>
                        <a:rPr lang="en-US" sz="1500" baseline="0" dirty="0"/>
                        <a:t>Address: 4701 Rue Laurent</a:t>
                      </a:r>
                      <a:br>
                        <a:rPr lang="en-US" sz="1500" baseline="0" dirty="0"/>
                      </a:br>
                      <a:r>
                        <a:rPr lang="en-US" sz="1500" baseline="0" dirty="0"/>
                        <a:t>City: Metairie – LA – 70002</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B5177220046948089^FARAH</a:t>
                      </a:r>
                      <a:r>
                        <a:rPr lang="en-US" sz="1500" baseline="0" dirty="0"/>
                        <a:t> TUKAN</a:t>
                      </a:r>
                    </a:p>
                    <a:p>
                      <a:r>
                        <a:rPr lang="en-US" sz="1500" dirty="0"/>
                        <a:t>^1504101100000000000000149</a:t>
                      </a:r>
                    </a:p>
                    <a:p>
                      <a:r>
                        <a:rPr lang="en-US" sz="1500" dirty="0"/>
                        <a:t>5177220046948089=150410110000149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1808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134"/>
            <a:ext cx="10515600" cy="976978"/>
          </a:xfrm>
        </p:spPr>
        <p:txBody>
          <a:bodyPr/>
          <a:lstStyle/>
          <a:p>
            <a:r>
              <a:rPr lang="en-US" dirty="0"/>
              <a:t>Training Overview</a:t>
            </a:r>
          </a:p>
        </p:txBody>
      </p:sp>
      <p:sp>
        <p:nvSpPr>
          <p:cNvPr id="3" name="Content Placeholder 2"/>
          <p:cNvSpPr>
            <a:spLocks noGrp="1"/>
          </p:cNvSpPr>
          <p:nvPr>
            <p:ph idx="1"/>
          </p:nvPr>
        </p:nvSpPr>
        <p:spPr>
          <a:xfrm>
            <a:off x="838200" y="1238866"/>
            <a:ext cx="10515600" cy="5482610"/>
          </a:xfrm>
        </p:spPr>
        <p:txBody>
          <a:bodyPr>
            <a:normAutofit fontScale="92500" lnSpcReduction="20000"/>
          </a:bodyPr>
          <a:lstStyle/>
          <a:p>
            <a:r>
              <a:rPr lang="en-US" dirty="0"/>
              <a:t>Introduction</a:t>
            </a:r>
          </a:p>
          <a:p>
            <a:pPr lvl="1"/>
            <a:r>
              <a:rPr lang="en-US" dirty="0"/>
              <a:t>Importance of Data Collection</a:t>
            </a:r>
          </a:p>
          <a:p>
            <a:r>
              <a:rPr lang="en-US" dirty="0"/>
              <a:t>Preparation</a:t>
            </a:r>
          </a:p>
          <a:p>
            <a:pPr lvl="1"/>
            <a:r>
              <a:rPr lang="en-US" dirty="0"/>
              <a:t>Recommended Environment for Security and Privacy Research</a:t>
            </a:r>
          </a:p>
          <a:p>
            <a:r>
              <a:rPr lang="en-US" dirty="0"/>
              <a:t>Learning Modules</a:t>
            </a:r>
          </a:p>
          <a:p>
            <a:pPr marL="685800" lvl="2">
              <a:spcBef>
                <a:spcPts val="1000"/>
              </a:spcBef>
            </a:pPr>
            <a:r>
              <a:rPr lang="en-US" sz="2400" b="1" dirty="0"/>
              <a:t>Module 1:</a:t>
            </a:r>
            <a:r>
              <a:rPr lang="en-US" sz="2400" dirty="0"/>
              <a:t> Dark Web Analytics</a:t>
            </a:r>
          </a:p>
          <a:p>
            <a:pPr lvl="2"/>
            <a:r>
              <a:rPr lang="en-US" dirty="0"/>
              <a:t>Dark Web Collection</a:t>
            </a:r>
          </a:p>
          <a:p>
            <a:pPr lvl="2"/>
            <a:r>
              <a:rPr lang="en-US" dirty="0"/>
              <a:t>Dark Web Crawling, Parsing, and Storage Demo</a:t>
            </a:r>
          </a:p>
          <a:p>
            <a:pPr lvl="2"/>
            <a:r>
              <a:rPr lang="en-US" dirty="0"/>
              <a:t>Hacker Asset Portal Demo</a:t>
            </a:r>
          </a:p>
          <a:p>
            <a:pPr marL="685800" lvl="2">
              <a:spcBef>
                <a:spcPts val="1000"/>
              </a:spcBef>
            </a:pPr>
            <a:r>
              <a:rPr lang="en-US" sz="2400" b="1" dirty="0"/>
              <a:t>Module 2:</a:t>
            </a:r>
            <a:r>
              <a:rPr lang="en-US" sz="2400" dirty="0"/>
              <a:t> Privacy Analytics</a:t>
            </a:r>
          </a:p>
          <a:p>
            <a:pPr lvl="2"/>
            <a:r>
              <a:rPr lang="en-US" dirty="0"/>
              <a:t>Personally Identifiable Information (PII) Collection</a:t>
            </a:r>
          </a:p>
          <a:p>
            <a:pPr lvl="3"/>
            <a:r>
              <a:rPr lang="en-US" dirty="0"/>
              <a:t>Data Breach Monitoring System</a:t>
            </a:r>
          </a:p>
          <a:p>
            <a:pPr lvl="3"/>
            <a:r>
              <a:rPr lang="en-US" dirty="0"/>
              <a:t>Surface Web Collection (People Search Engine)</a:t>
            </a:r>
          </a:p>
          <a:p>
            <a:pPr lvl="3"/>
            <a:r>
              <a:rPr lang="en-US" dirty="0"/>
              <a:t>Deep Web Collection (Social Media)</a:t>
            </a:r>
          </a:p>
          <a:p>
            <a:pPr lvl="2"/>
            <a:r>
              <a:rPr lang="en-US" dirty="0">
                <a:sym typeface="Wingdings" panose="05000000000000000000" pitchFamily="2" charset="2"/>
              </a:rPr>
              <a:t>Entity Resolution Review</a:t>
            </a:r>
          </a:p>
          <a:p>
            <a:pPr lvl="2"/>
            <a:r>
              <a:rPr lang="en-US" dirty="0">
                <a:sym typeface="Wingdings" panose="05000000000000000000" pitchFamily="2" charset="2"/>
              </a:rPr>
              <a:t>Privacy Risk Assessment</a:t>
            </a:r>
          </a:p>
          <a:p>
            <a:pPr lvl="2"/>
            <a:r>
              <a:rPr lang="en-US" dirty="0">
                <a:sym typeface="Wingdings" panose="05000000000000000000" pitchFamily="2" charset="2"/>
              </a:rPr>
              <a:t>PII Portal Design and Planning</a:t>
            </a:r>
          </a:p>
        </p:txBody>
      </p:sp>
      <p:sp>
        <p:nvSpPr>
          <p:cNvPr id="4" name="Slide Number Placeholder 3"/>
          <p:cNvSpPr>
            <a:spLocks noGrp="1"/>
          </p:cNvSpPr>
          <p:nvPr>
            <p:ph type="sldNum" sz="quarter" idx="12"/>
          </p:nvPr>
        </p:nvSpPr>
        <p:spPr/>
        <p:txBody>
          <a:bodyPr/>
          <a:lstStyle/>
          <a:p>
            <a:fld id="{177C4D40-1286-46A5-8E5F-0B6E4324D2BA}" type="slidenum">
              <a:rPr lang="en-US" smtClean="0"/>
              <a:t>2</a:t>
            </a:fld>
            <a:endParaRPr lang="en-US"/>
          </a:p>
        </p:txBody>
      </p:sp>
    </p:spTree>
    <p:extLst>
      <p:ext uri="{BB962C8B-B14F-4D97-AF65-F5344CB8AC3E}">
        <p14:creationId xmlns:p14="http://schemas.microsoft.com/office/powerpoint/2010/main" val="2527687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M1 – Live Demo: Dark Web Crawling, Parsing, and Storage</a:t>
            </a:r>
          </a:p>
        </p:txBody>
      </p:sp>
      <p:sp>
        <p:nvSpPr>
          <p:cNvPr id="3" name="Content Placeholder 2"/>
          <p:cNvSpPr>
            <a:spLocks noGrp="1"/>
          </p:cNvSpPr>
          <p:nvPr>
            <p:ph idx="1"/>
          </p:nvPr>
        </p:nvSpPr>
        <p:spPr/>
        <p:txBody>
          <a:bodyPr/>
          <a:lstStyle/>
          <a:p>
            <a:r>
              <a:rPr lang="en-US" dirty="0"/>
              <a:t>In this live demo you will learn:</a:t>
            </a:r>
          </a:p>
          <a:p>
            <a:pPr lvl="1"/>
            <a:r>
              <a:rPr lang="en-US" dirty="0"/>
              <a:t>How to write python code to use Selenium and </a:t>
            </a:r>
            <a:r>
              <a:rPr lang="en-US" dirty="0" err="1"/>
              <a:t>Scrapy</a:t>
            </a:r>
            <a:r>
              <a:rPr lang="en-US" dirty="0"/>
              <a:t> for automated browsing.</a:t>
            </a:r>
          </a:p>
          <a:p>
            <a:pPr lvl="1"/>
            <a:r>
              <a:rPr lang="en-US" dirty="0"/>
              <a:t>How to write a systematic code that traverses the URLs/Onion links.</a:t>
            </a:r>
          </a:p>
          <a:p>
            <a:pPr lvl="1"/>
            <a:r>
              <a:rPr lang="en-US" dirty="0"/>
              <a:t>How to extract information from the stored HTML pages with Beautiful Soup.</a:t>
            </a:r>
          </a:p>
          <a:p>
            <a:pPr lvl="1"/>
            <a:r>
              <a:rPr lang="en-US" dirty="0"/>
              <a:t>How to insert data into a predefined structured format in the database with Python and MySQL.</a:t>
            </a:r>
          </a:p>
          <a:p>
            <a:r>
              <a:rPr lang="en-US" dirty="0"/>
              <a:t>Feel free to contact us for accessing a copy of the code so that you can modify it for your own data collection.</a:t>
            </a:r>
          </a:p>
        </p:txBody>
      </p:sp>
      <p:sp>
        <p:nvSpPr>
          <p:cNvPr id="4" name="Slide Number Placeholder 3"/>
          <p:cNvSpPr>
            <a:spLocks noGrp="1"/>
          </p:cNvSpPr>
          <p:nvPr>
            <p:ph type="sldNum" sz="quarter" idx="12"/>
          </p:nvPr>
        </p:nvSpPr>
        <p:spPr/>
        <p:txBody>
          <a:bodyPr/>
          <a:lstStyle/>
          <a:p>
            <a:fld id="{5656411B-A0C8-4A31-998D-6EC607CBD773}" type="slidenum">
              <a:rPr lang="en-US" smtClean="0"/>
              <a:t>20</a:t>
            </a:fld>
            <a:endParaRPr lang="en-US"/>
          </a:p>
        </p:txBody>
      </p:sp>
    </p:spTree>
    <p:extLst>
      <p:ext uri="{BB962C8B-B14F-4D97-AF65-F5344CB8AC3E}">
        <p14:creationId xmlns:p14="http://schemas.microsoft.com/office/powerpoint/2010/main" val="120920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M1 – Live Demo: Crawler</a:t>
            </a:r>
          </a:p>
        </p:txBody>
      </p:sp>
      <p:sp>
        <p:nvSpPr>
          <p:cNvPr id="3" name="Content Placeholder 2"/>
          <p:cNvSpPr>
            <a:spLocks noGrp="1"/>
          </p:cNvSpPr>
          <p:nvPr>
            <p:ph idx="1"/>
          </p:nvPr>
        </p:nvSpPr>
        <p:spPr/>
        <p:txBody>
          <a:bodyPr>
            <a:normAutofit lnSpcReduction="10000"/>
          </a:bodyPr>
          <a:lstStyle/>
          <a:p>
            <a:pPr marL="0" indent="0">
              <a:buNone/>
            </a:pPr>
            <a:r>
              <a:rPr lang="en-US" sz="3000" b="1" dirty="0"/>
              <a:t>Guidelines for Writing Crawlers</a:t>
            </a:r>
          </a:p>
          <a:p>
            <a:r>
              <a:rPr lang="en-US" dirty="0"/>
              <a:t>Check request headers and their value.</a:t>
            </a:r>
          </a:p>
          <a:p>
            <a:r>
              <a:rPr lang="en-US" dirty="0"/>
              <a:t>Identify the request type (i.e., GET, POST).</a:t>
            </a:r>
          </a:p>
          <a:p>
            <a:r>
              <a:rPr lang="en-US" dirty="0"/>
              <a:t>Maintain the connection with the server using Cookies or Sessions.</a:t>
            </a:r>
          </a:p>
          <a:p>
            <a:r>
              <a:rPr lang="en-US"/>
              <a:t>Find </a:t>
            </a:r>
            <a:r>
              <a:rPr lang="en-US" dirty="0"/>
              <a:t>out how to redirect crawler to next page (e.g., click via Selenium, change page number in the web domain, or send the POST request with updated page value.)</a:t>
            </a:r>
          </a:p>
          <a:p>
            <a:r>
              <a:rPr lang="en-US" dirty="0"/>
              <a:t>Connect to the website using your proxy (e.g., Tor).</a:t>
            </a:r>
          </a:p>
          <a:p>
            <a:r>
              <a:rPr lang="en-US" dirty="0"/>
              <a:t>Adjust visiting frequency of the crawler in a way that it mimics human’s behavior (set random interval between requests).</a:t>
            </a:r>
          </a:p>
        </p:txBody>
      </p:sp>
      <p:sp>
        <p:nvSpPr>
          <p:cNvPr id="4" name="Slide Number Placeholder 3"/>
          <p:cNvSpPr>
            <a:spLocks noGrp="1"/>
          </p:cNvSpPr>
          <p:nvPr>
            <p:ph type="sldNum" sz="quarter" idx="12"/>
          </p:nvPr>
        </p:nvSpPr>
        <p:spPr/>
        <p:txBody>
          <a:bodyPr/>
          <a:lstStyle/>
          <a:p>
            <a:fld id="{070FEC0F-20C5-497A-AFA9-E6EB40398B7D}" type="slidenum">
              <a:rPr lang="en-US" smtClean="0"/>
              <a:t>21</a:t>
            </a:fld>
            <a:endParaRPr lang="en-US"/>
          </a:p>
        </p:txBody>
      </p:sp>
    </p:spTree>
    <p:extLst>
      <p:ext uri="{BB962C8B-B14F-4D97-AF65-F5344CB8AC3E}">
        <p14:creationId xmlns:p14="http://schemas.microsoft.com/office/powerpoint/2010/main" val="345904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M1 – Live Demo: Crawler (cont’d)</a:t>
            </a:r>
          </a:p>
        </p:txBody>
      </p:sp>
      <p:sp>
        <p:nvSpPr>
          <p:cNvPr id="3" name="Content Placeholder 2"/>
          <p:cNvSpPr>
            <a:spLocks noGrp="1"/>
          </p:cNvSpPr>
          <p:nvPr>
            <p:ph idx="1"/>
          </p:nvPr>
        </p:nvSpPr>
        <p:spPr>
          <a:xfrm>
            <a:off x="838200" y="1825624"/>
            <a:ext cx="10515600" cy="4530725"/>
          </a:xfrm>
        </p:spPr>
        <p:txBody>
          <a:bodyPr>
            <a:normAutofit fontScale="92500" lnSpcReduction="20000"/>
          </a:bodyPr>
          <a:lstStyle/>
          <a:p>
            <a:pPr marL="0" indent="0">
              <a:buNone/>
            </a:pPr>
            <a:r>
              <a:rPr lang="en-US" sz="3000" b="1" dirty="0"/>
              <a:t>Anti Crawling Measures</a:t>
            </a:r>
          </a:p>
          <a:p>
            <a:r>
              <a:rPr lang="en-US" dirty="0"/>
              <a:t>Most platforms apply anti-crawling measures. We provide a general guide on how to circumvent them:</a:t>
            </a:r>
          </a:p>
          <a:p>
            <a:pPr lvl="1"/>
            <a:r>
              <a:rPr lang="en-US" b="1" dirty="0"/>
              <a:t>Anti-crawling measure:</a:t>
            </a:r>
            <a:r>
              <a:rPr lang="en-US" dirty="0"/>
              <a:t> </a:t>
            </a:r>
            <a:r>
              <a:rPr lang="en-US" dirty="0" err="1"/>
              <a:t>CloudFlare</a:t>
            </a:r>
            <a:r>
              <a:rPr lang="en-US" dirty="0"/>
              <a:t> verifies the HTTP request comes from a legitimate IP address rather than a public known proxy, such as Tor.</a:t>
            </a:r>
          </a:p>
          <a:p>
            <a:pPr lvl="1"/>
            <a:r>
              <a:rPr lang="en-US" b="1" dirty="0"/>
              <a:t>Counter measure:</a:t>
            </a:r>
            <a:r>
              <a:rPr lang="en-US" dirty="0"/>
              <a:t> using a proxy such as Digital Ocean.</a:t>
            </a:r>
          </a:p>
          <a:p>
            <a:pPr lvl="2"/>
            <a:endParaRPr lang="en-US" dirty="0"/>
          </a:p>
          <a:p>
            <a:pPr lvl="1"/>
            <a:r>
              <a:rPr lang="en-US" b="1" dirty="0"/>
              <a:t>Anti-crawling measure:</a:t>
            </a:r>
            <a:r>
              <a:rPr lang="en-US" dirty="0"/>
              <a:t> </a:t>
            </a:r>
            <a:r>
              <a:rPr lang="en-US" dirty="0" err="1"/>
              <a:t>CloudFlare</a:t>
            </a:r>
            <a:r>
              <a:rPr lang="en-US" dirty="0"/>
              <a:t> detects possible DDoS signs.</a:t>
            </a:r>
          </a:p>
          <a:p>
            <a:pPr lvl="1"/>
            <a:r>
              <a:rPr lang="en-US" b="1" dirty="0"/>
              <a:t>Counter measure:</a:t>
            </a:r>
            <a:r>
              <a:rPr lang="en-US" dirty="0"/>
              <a:t> putting random waits in your program before sending your requests.</a:t>
            </a:r>
          </a:p>
          <a:p>
            <a:pPr lvl="2"/>
            <a:r>
              <a:rPr lang="en-US" dirty="0" err="1"/>
              <a:t>Time.sleep</a:t>
            </a:r>
            <a:r>
              <a:rPr lang="en-US" dirty="0"/>
              <a:t> (2) \\ 2-second wait in Python</a:t>
            </a:r>
          </a:p>
          <a:p>
            <a:pPr lvl="3"/>
            <a:endParaRPr lang="en-US" dirty="0"/>
          </a:p>
          <a:p>
            <a:pPr lvl="1"/>
            <a:r>
              <a:rPr lang="en-US" b="1" dirty="0"/>
              <a:t>Anti-crawling measure: </a:t>
            </a:r>
            <a:r>
              <a:rPr lang="en-US" dirty="0"/>
              <a:t>CAPTCHA is used to verify the user interacting with the website is human.</a:t>
            </a:r>
          </a:p>
          <a:p>
            <a:pPr lvl="1"/>
            <a:r>
              <a:rPr lang="en-US" b="1" dirty="0"/>
              <a:t>Counter measure:</a:t>
            </a:r>
            <a:r>
              <a:rPr lang="en-US" dirty="0"/>
              <a:t> Try to store cookies in your browser.</a:t>
            </a:r>
          </a:p>
          <a:p>
            <a:endParaRPr lang="en-US" dirty="0"/>
          </a:p>
        </p:txBody>
      </p:sp>
      <p:sp>
        <p:nvSpPr>
          <p:cNvPr id="4" name="Slide Number Placeholder 3"/>
          <p:cNvSpPr>
            <a:spLocks noGrp="1"/>
          </p:cNvSpPr>
          <p:nvPr>
            <p:ph type="sldNum" sz="quarter" idx="12"/>
          </p:nvPr>
        </p:nvSpPr>
        <p:spPr/>
        <p:txBody>
          <a:bodyPr/>
          <a:lstStyle/>
          <a:p>
            <a:fld id="{177C4D40-1286-46A5-8E5F-0B6E4324D2BA}" type="slidenum">
              <a:rPr lang="en-US" smtClean="0"/>
              <a:t>22</a:t>
            </a:fld>
            <a:endParaRPr lang="en-US"/>
          </a:p>
        </p:txBody>
      </p:sp>
    </p:spTree>
    <p:extLst>
      <p:ext uri="{BB962C8B-B14F-4D97-AF65-F5344CB8AC3E}">
        <p14:creationId xmlns:p14="http://schemas.microsoft.com/office/powerpoint/2010/main" val="3401558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90" dirty="0"/>
              <a:t>M1</a:t>
            </a:r>
            <a:r>
              <a:rPr lang="en-US" b="1" dirty="0"/>
              <a:t> – Live Demo:</a:t>
            </a:r>
            <a:r>
              <a:rPr lang="en-US" b="1" spc="-90" dirty="0"/>
              <a:t> Parser</a:t>
            </a:r>
          </a:p>
        </p:txBody>
      </p:sp>
      <p:sp>
        <p:nvSpPr>
          <p:cNvPr id="6" name="Content Placeholder 5">
            <a:extLst>
              <a:ext uri="{FF2B5EF4-FFF2-40B4-BE49-F238E27FC236}">
                <a16:creationId xmlns:a16="http://schemas.microsoft.com/office/drawing/2014/main" id="{7887475C-B0C8-482C-8FF3-B7832D57329D}"/>
              </a:ext>
            </a:extLst>
          </p:cNvPr>
          <p:cNvSpPr>
            <a:spLocks noGrp="1"/>
          </p:cNvSpPr>
          <p:nvPr>
            <p:ph sz="half" idx="1"/>
          </p:nvPr>
        </p:nvSpPr>
        <p:spPr/>
        <p:txBody>
          <a:bodyPr>
            <a:normAutofit/>
          </a:bodyPr>
          <a:lstStyle/>
          <a:p>
            <a:pPr marL="0" indent="0">
              <a:buNone/>
            </a:pPr>
            <a:r>
              <a:rPr lang="en-US" b="1" dirty="0"/>
              <a:t>Parsing Collected Data</a:t>
            </a:r>
          </a:p>
          <a:p>
            <a:r>
              <a:rPr lang="en-US" sz="2400" b="1" dirty="0"/>
              <a:t>Parsing:</a:t>
            </a:r>
            <a:r>
              <a:rPr lang="en-US" sz="2400" dirty="0"/>
              <a:t> </a:t>
            </a:r>
            <a:r>
              <a:rPr lang="en-US" sz="2400" spc="-90" dirty="0"/>
              <a:t>Extracting useful information from raw HTML files.</a:t>
            </a:r>
          </a:p>
          <a:p>
            <a:r>
              <a:rPr lang="en-US" sz="2400" spc="-90" dirty="0"/>
              <a:t>Using Python, we can iterate through HTML files and parse.</a:t>
            </a:r>
          </a:p>
          <a:p>
            <a:r>
              <a:rPr lang="en-US" sz="2400" spc="-90" dirty="0" err="1"/>
              <a:t>BeautifulSoup</a:t>
            </a:r>
            <a:r>
              <a:rPr lang="en-US" sz="2400" spc="-90" dirty="0"/>
              <a:t> can be used to find specified XPaths and extract information.</a:t>
            </a:r>
          </a:p>
          <a:p>
            <a:r>
              <a:rPr lang="en-US" sz="2400" spc="-90" dirty="0"/>
              <a:t>Information is saved to Python variables, which are then used to store the data into a MySQL database.</a:t>
            </a:r>
          </a:p>
        </p:txBody>
      </p:sp>
      <p:sp>
        <p:nvSpPr>
          <p:cNvPr id="7" name="Content Placeholder 6"/>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070FEC0F-20C5-497A-AFA9-E6EB40398B7D}" type="slidenum">
              <a:rPr lang="en-US" smtClean="0"/>
              <a:t>23</a:t>
            </a:fld>
            <a:endParaRPr lang="en-US"/>
          </a:p>
        </p:txBody>
      </p:sp>
      <p:pic>
        <p:nvPicPr>
          <p:cNvPr id="3" name="Picture 2">
            <a:extLst>
              <a:ext uri="{FF2B5EF4-FFF2-40B4-BE49-F238E27FC236}">
                <a16:creationId xmlns:a16="http://schemas.microsoft.com/office/drawing/2014/main" id="{16872261-D4DD-4CC2-AD69-5D7E9FC32BC5}"/>
              </a:ext>
            </a:extLst>
          </p:cNvPr>
          <p:cNvPicPr>
            <a:picLocks noChangeAspect="1"/>
          </p:cNvPicPr>
          <p:nvPr/>
        </p:nvPicPr>
        <p:blipFill>
          <a:blip r:embed="rId2"/>
          <a:stretch>
            <a:fillRect/>
          </a:stretch>
        </p:blipFill>
        <p:spPr>
          <a:xfrm>
            <a:off x="6019800" y="1631315"/>
            <a:ext cx="5855970" cy="4635341"/>
          </a:xfrm>
          <a:prstGeom prst="rect">
            <a:avLst/>
          </a:prstGeom>
        </p:spPr>
      </p:pic>
      <p:sp>
        <p:nvSpPr>
          <p:cNvPr id="8" name="TextBox 7"/>
          <p:cNvSpPr txBox="1"/>
          <p:nvPr/>
        </p:nvSpPr>
        <p:spPr>
          <a:xfrm>
            <a:off x="6019800" y="6266656"/>
            <a:ext cx="2274149" cy="338554"/>
          </a:xfrm>
          <a:prstGeom prst="rect">
            <a:avLst/>
          </a:prstGeom>
          <a:noFill/>
        </p:spPr>
        <p:txBody>
          <a:bodyPr wrap="none" rtlCol="0">
            <a:spAutoFit/>
          </a:bodyPr>
          <a:lstStyle/>
          <a:p>
            <a:r>
              <a:rPr lang="en-US" sz="1600" b="1" dirty="0"/>
              <a:t>Figure 4. Code of Parser</a:t>
            </a:r>
          </a:p>
        </p:txBody>
      </p:sp>
    </p:spTree>
    <p:extLst>
      <p:ext uri="{BB962C8B-B14F-4D97-AF65-F5344CB8AC3E}">
        <p14:creationId xmlns:p14="http://schemas.microsoft.com/office/powerpoint/2010/main" val="2477056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M1 – Live Demo: Storage</a:t>
            </a:r>
            <a:endParaRPr lang="en-US" b="1" dirty="0">
              <a:highlight>
                <a:srgbClr val="FFFF00"/>
              </a:highlight>
            </a:endParaRPr>
          </a:p>
        </p:txBody>
      </p:sp>
      <p:sp>
        <p:nvSpPr>
          <p:cNvPr id="6" name="Content Placeholder 5">
            <a:extLst>
              <a:ext uri="{FF2B5EF4-FFF2-40B4-BE49-F238E27FC236}">
                <a16:creationId xmlns:a16="http://schemas.microsoft.com/office/drawing/2014/main" id="{7887475C-B0C8-482C-8FF3-B7832D57329D}"/>
              </a:ext>
            </a:extLst>
          </p:cNvPr>
          <p:cNvSpPr>
            <a:spLocks noGrp="1"/>
          </p:cNvSpPr>
          <p:nvPr>
            <p:ph sz="half" idx="1"/>
          </p:nvPr>
        </p:nvSpPr>
        <p:spPr>
          <a:xfrm>
            <a:off x="838200" y="1690688"/>
            <a:ext cx="5181600" cy="4802187"/>
          </a:xfrm>
        </p:spPr>
        <p:txBody>
          <a:bodyPr>
            <a:normAutofit fontScale="92500" lnSpcReduction="10000"/>
          </a:bodyPr>
          <a:lstStyle/>
          <a:p>
            <a:pPr marL="0" indent="0">
              <a:buNone/>
            </a:pPr>
            <a:r>
              <a:rPr lang="en-US" sz="3000" b="1" dirty="0"/>
              <a:t>Storing Collected Data</a:t>
            </a:r>
          </a:p>
          <a:p>
            <a:r>
              <a:rPr lang="en-US" sz="2600" spc="-90" dirty="0"/>
              <a:t>Python MySQL Connector is used to store the data.</a:t>
            </a:r>
          </a:p>
          <a:p>
            <a:pPr lvl="1"/>
            <a:r>
              <a:rPr lang="en-US" sz="2200" spc="-90" dirty="0"/>
              <a:t>The database and table must be created first in MySQL before data can be inserted in Python. The column names must match. </a:t>
            </a:r>
          </a:p>
          <a:p>
            <a:r>
              <a:rPr lang="en-US" sz="2600" spc="-90" dirty="0"/>
              <a:t>It is important to include integrity checks within your database to delete duplicate data before it is inserted. </a:t>
            </a:r>
          </a:p>
          <a:p>
            <a:r>
              <a:rPr lang="en-US" sz="2600" spc="-90" dirty="0"/>
              <a:t>Parsers and Crawlers can be part of the same Python script, which can be placed into a batch script and Windows Scheduler for automatic running at set intervals.</a:t>
            </a:r>
          </a:p>
        </p:txBody>
      </p:sp>
      <p:sp>
        <p:nvSpPr>
          <p:cNvPr id="4" name="Slide Number Placeholder 3"/>
          <p:cNvSpPr>
            <a:spLocks noGrp="1"/>
          </p:cNvSpPr>
          <p:nvPr>
            <p:ph type="sldNum" sz="quarter" idx="12"/>
          </p:nvPr>
        </p:nvSpPr>
        <p:spPr/>
        <p:txBody>
          <a:bodyPr/>
          <a:lstStyle/>
          <a:p>
            <a:fld id="{070FEC0F-20C5-497A-AFA9-E6EB40398B7D}" type="slidenum">
              <a:rPr lang="en-US" smtClean="0"/>
              <a:t>24</a:t>
            </a:fld>
            <a:endParaRPr lang="en-US"/>
          </a:p>
        </p:txBody>
      </p:sp>
      <p:pic>
        <p:nvPicPr>
          <p:cNvPr id="7" name="Picture 6">
            <a:extLst>
              <a:ext uri="{FF2B5EF4-FFF2-40B4-BE49-F238E27FC236}">
                <a16:creationId xmlns:a16="http://schemas.microsoft.com/office/drawing/2014/main" id="{66177A5B-CB28-45EF-9D6C-FDD5B0BE71D8}"/>
              </a:ext>
            </a:extLst>
          </p:cNvPr>
          <p:cNvPicPr>
            <a:picLocks noChangeAspect="1"/>
          </p:cNvPicPr>
          <p:nvPr/>
        </p:nvPicPr>
        <p:blipFill>
          <a:blip r:embed="rId2"/>
          <a:stretch>
            <a:fillRect/>
          </a:stretch>
        </p:blipFill>
        <p:spPr>
          <a:xfrm>
            <a:off x="6019800" y="2230675"/>
            <a:ext cx="6131622" cy="1710227"/>
          </a:xfrm>
          <a:prstGeom prst="rect">
            <a:avLst/>
          </a:prstGeom>
        </p:spPr>
      </p:pic>
      <p:pic>
        <p:nvPicPr>
          <p:cNvPr id="8" name="Picture 7">
            <a:extLst>
              <a:ext uri="{FF2B5EF4-FFF2-40B4-BE49-F238E27FC236}">
                <a16:creationId xmlns:a16="http://schemas.microsoft.com/office/drawing/2014/main" id="{819B4540-740B-44FD-8E94-251B5D89A668}"/>
              </a:ext>
            </a:extLst>
          </p:cNvPr>
          <p:cNvPicPr>
            <a:picLocks noChangeAspect="1"/>
          </p:cNvPicPr>
          <p:nvPr/>
        </p:nvPicPr>
        <p:blipFill>
          <a:blip r:embed="rId3"/>
          <a:stretch>
            <a:fillRect/>
          </a:stretch>
        </p:blipFill>
        <p:spPr>
          <a:xfrm>
            <a:off x="6019800" y="3940902"/>
            <a:ext cx="6131622" cy="2006890"/>
          </a:xfrm>
          <a:prstGeom prst="rect">
            <a:avLst/>
          </a:prstGeom>
        </p:spPr>
      </p:pic>
      <p:sp>
        <p:nvSpPr>
          <p:cNvPr id="11" name="TextBox 10"/>
          <p:cNvSpPr txBox="1"/>
          <p:nvPr/>
        </p:nvSpPr>
        <p:spPr>
          <a:xfrm>
            <a:off x="6019800" y="5947792"/>
            <a:ext cx="2699585" cy="338554"/>
          </a:xfrm>
          <a:prstGeom prst="rect">
            <a:avLst/>
          </a:prstGeom>
          <a:noFill/>
        </p:spPr>
        <p:txBody>
          <a:bodyPr wrap="none" rtlCol="0">
            <a:spAutoFit/>
          </a:bodyPr>
          <a:lstStyle/>
          <a:p>
            <a:r>
              <a:rPr lang="en-US" sz="1600" b="1" dirty="0"/>
              <a:t>Figure 5. Code of Storing data</a:t>
            </a:r>
          </a:p>
        </p:txBody>
      </p:sp>
    </p:spTree>
    <p:extLst>
      <p:ext uri="{BB962C8B-B14F-4D97-AF65-F5344CB8AC3E}">
        <p14:creationId xmlns:p14="http://schemas.microsoft.com/office/powerpoint/2010/main" val="12651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FDDF51BA-92D3-41E2-B6F3-E860B9A88B36}"/>
              </a:ext>
            </a:extLst>
          </p:cNvPr>
          <p:cNvSpPr>
            <a:spLocks noGrp="1"/>
          </p:cNvSpPr>
          <p:nvPr>
            <p:ph type="title"/>
          </p:nvPr>
        </p:nvSpPr>
        <p:spPr>
          <a:xfrm>
            <a:off x="838200" y="365125"/>
            <a:ext cx="10515600" cy="1325563"/>
          </a:xfrm>
        </p:spPr>
        <p:txBody>
          <a:bodyPr/>
          <a:lstStyle/>
          <a:p>
            <a:r>
              <a:rPr lang="en-US" dirty="0"/>
              <a:t>M1: Hacker Asset Portal (HAP) Demo</a:t>
            </a:r>
          </a:p>
        </p:txBody>
      </p:sp>
      <p:sp>
        <p:nvSpPr>
          <p:cNvPr id="65" name="TextBox 64">
            <a:extLst>
              <a:ext uri="{FF2B5EF4-FFF2-40B4-BE49-F238E27FC236}">
                <a16:creationId xmlns:a16="http://schemas.microsoft.com/office/drawing/2014/main" id="{B175D511-6E39-4C3B-9712-71ECED05A9F7}"/>
              </a:ext>
            </a:extLst>
          </p:cNvPr>
          <p:cNvSpPr txBox="1"/>
          <p:nvPr/>
        </p:nvSpPr>
        <p:spPr>
          <a:xfrm>
            <a:off x="4747704" y="6425624"/>
            <a:ext cx="2512626" cy="307777"/>
          </a:xfrm>
          <a:prstGeom prst="rect">
            <a:avLst/>
          </a:prstGeom>
          <a:noFill/>
        </p:spPr>
        <p:txBody>
          <a:bodyPr wrap="square" rtlCol="0">
            <a:spAutoFit/>
          </a:bodyPr>
          <a:lstStyle/>
          <a:p>
            <a:pPr algn="ctr"/>
            <a:r>
              <a:rPr lang="en-US" sz="1400" b="1" dirty="0"/>
              <a:t>Figure 6. Proposed HAP Design</a:t>
            </a:r>
          </a:p>
        </p:txBody>
      </p:sp>
      <p:sp>
        <p:nvSpPr>
          <p:cNvPr id="2" name="Slide Number Placeholder 1">
            <a:extLst>
              <a:ext uri="{FF2B5EF4-FFF2-40B4-BE49-F238E27FC236}">
                <a16:creationId xmlns:a16="http://schemas.microsoft.com/office/drawing/2014/main" id="{85146E58-4F15-452C-B662-425E9D1D5602}"/>
              </a:ext>
            </a:extLst>
          </p:cNvPr>
          <p:cNvSpPr>
            <a:spLocks noGrp="1"/>
          </p:cNvSpPr>
          <p:nvPr>
            <p:ph type="sldNum" sz="quarter" idx="12"/>
          </p:nvPr>
        </p:nvSpPr>
        <p:spPr/>
        <p:txBody>
          <a:bodyPr/>
          <a:lstStyle/>
          <a:p>
            <a:fld id="{D519A416-9BFA-FE42-8830-66421E9F0A21}" type="slidenum">
              <a:rPr lang="en-US" smtClean="0"/>
              <a:t>25</a:t>
            </a:fld>
            <a:endParaRPr lang="en-US"/>
          </a:p>
        </p:txBody>
      </p:sp>
      <p:pic>
        <p:nvPicPr>
          <p:cNvPr id="3" name="Picture 2">
            <a:extLst>
              <a:ext uri="{FF2B5EF4-FFF2-40B4-BE49-F238E27FC236}">
                <a16:creationId xmlns:a16="http://schemas.microsoft.com/office/drawing/2014/main" id="{4DC20F3F-FBA0-420B-B4E9-E04BB6CB7D70}"/>
              </a:ext>
            </a:extLst>
          </p:cNvPr>
          <p:cNvPicPr>
            <a:picLocks noChangeAspect="1"/>
          </p:cNvPicPr>
          <p:nvPr/>
        </p:nvPicPr>
        <p:blipFill>
          <a:blip r:embed="rId3"/>
          <a:stretch>
            <a:fillRect/>
          </a:stretch>
        </p:blipFill>
        <p:spPr>
          <a:xfrm>
            <a:off x="1896392" y="1297945"/>
            <a:ext cx="8399216" cy="5173399"/>
          </a:xfrm>
          <a:prstGeom prst="rect">
            <a:avLst/>
          </a:prstGeom>
        </p:spPr>
      </p:pic>
      <p:pic>
        <p:nvPicPr>
          <p:cNvPr id="4" name="Picture 3">
            <a:extLst>
              <a:ext uri="{FF2B5EF4-FFF2-40B4-BE49-F238E27FC236}">
                <a16:creationId xmlns:a16="http://schemas.microsoft.com/office/drawing/2014/main" id="{2AA1927D-0DB4-4965-8FD0-71D5DB981E02}"/>
              </a:ext>
            </a:extLst>
          </p:cNvPr>
          <p:cNvPicPr>
            <a:picLocks noChangeAspect="1"/>
          </p:cNvPicPr>
          <p:nvPr/>
        </p:nvPicPr>
        <p:blipFill>
          <a:blip r:embed="rId4"/>
          <a:stretch>
            <a:fillRect/>
          </a:stretch>
        </p:blipFill>
        <p:spPr>
          <a:xfrm>
            <a:off x="4202129" y="1900719"/>
            <a:ext cx="2147299" cy="942359"/>
          </a:xfrm>
          <a:prstGeom prst="rect">
            <a:avLst/>
          </a:prstGeom>
        </p:spPr>
      </p:pic>
      <p:sp>
        <p:nvSpPr>
          <p:cNvPr id="6" name="TextBox 5">
            <a:extLst>
              <a:ext uri="{FF2B5EF4-FFF2-40B4-BE49-F238E27FC236}">
                <a16:creationId xmlns:a16="http://schemas.microsoft.com/office/drawing/2014/main" id="{0FC59BDD-43B7-4AA5-95CD-72E7DFD2742F}"/>
              </a:ext>
            </a:extLst>
          </p:cNvPr>
          <p:cNvSpPr txBox="1"/>
          <p:nvPr/>
        </p:nvSpPr>
        <p:spPr>
          <a:xfrm>
            <a:off x="5024446" y="2843078"/>
            <a:ext cx="571011" cy="230832"/>
          </a:xfrm>
          <a:prstGeom prst="rect">
            <a:avLst/>
          </a:prstGeom>
          <a:noFill/>
        </p:spPr>
        <p:txBody>
          <a:bodyPr wrap="square" rtlCol="0">
            <a:spAutoFit/>
          </a:bodyPr>
          <a:lstStyle/>
          <a:p>
            <a:r>
              <a:rPr lang="en-US" sz="900" b="1" dirty="0"/>
              <a:t>DTL-EL</a:t>
            </a:r>
            <a:endParaRPr lang="en-US" b="1" dirty="0"/>
          </a:p>
        </p:txBody>
      </p:sp>
      <p:sp>
        <p:nvSpPr>
          <p:cNvPr id="8" name="Rectangle 7">
            <a:extLst>
              <a:ext uri="{FF2B5EF4-FFF2-40B4-BE49-F238E27FC236}">
                <a16:creationId xmlns:a16="http://schemas.microsoft.com/office/drawing/2014/main" id="{31890653-0088-4111-B656-A36DF1286E87}"/>
              </a:ext>
            </a:extLst>
          </p:cNvPr>
          <p:cNvSpPr/>
          <p:nvPr/>
        </p:nvSpPr>
        <p:spPr>
          <a:xfrm>
            <a:off x="5198725" y="6205530"/>
            <a:ext cx="784744" cy="23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C13CBF-4620-4E8D-977C-EE86D30E42D5}"/>
              </a:ext>
            </a:extLst>
          </p:cNvPr>
          <p:cNvSpPr/>
          <p:nvPr/>
        </p:nvSpPr>
        <p:spPr>
          <a:xfrm>
            <a:off x="6042118" y="6024353"/>
            <a:ext cx="901236" cy="365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rand | Streamlit — The fastest way to create data apps">
            <a:extLst>
              <a:ext uri="{FF2B5EF4-FFF2-40B4-BE49-F238E27FC236}">
                <a16:creationId xmlns:a16="http://schemas.microsoft.com/office/drawing/2014/main" id="{6349A725-303E-44DC-A6E0-E656B3D644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7097" y="5909222"/>
            <a:ext cx="1104662" cy="52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207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82BF-E6BA-4938-AAAB-676BDE2F5E3B}"/>
              </a:ext>
            </a:extLst>
          </p:cNvPr>
          <p:cNvSpPr>
            <a:spLocks noGrp="1"/>
          </p:cNvSpPr>
          <p:nvPr>
            <p:ph type="title"/>
          </p:nvPr>
        </p:nvSpPr>
        <p:spPr/>
        <p:txBody>
          <a:bodyPr/>
          <a:lstStyle/>
          <a:p>
            <a:r>
              <a:rPr lang="en-US" dirty="0"/>
              <a:t>M1: HAP - Features </a:t>
            </a:r>
          </a:p>
        </p:txBody>
      </p:sp>
      <p:sp>
        <p:nvSpPr>
          <p:cNvPr id="3" name="Content Placeholder 2">
            <a:extLst>
              <a:ext uri="{FF2B5EF4-FFF2-40B4-BE49-F238E27FC236}">
                <a16:creationId xmlns:a16="http://schemas.microsoft.com/office/drawing/2014/main" id="{277CDFBC-A8AA-4A4C-B7DA-48AB7BCCD2D6}"/>
              </a:ext>
            </a:extLst>
          </p:cNvPr>
          <p:cNvSpPr>
            <a:spLocks noGrp="1"/>
          </p:cNvSpPr>
          <p:nvPr>
            <p:ph idx="1"/>
          </p:nvPr>
        </p:nvSpPr>
        <p:spPr/>
        <p:txBody>
          <a:bodyPr>
            <a:normAutofit lnSpcReduction="10000"/>
          </a:bodyPr>
          <a:lstStyle/>
          <a:p>
            <a:r>
              <a:rPr lang="en-US" dirty="0"/>
              <a:t>The proposed portal has five major components:</a:t>
            </a:r>
          </a:p>
          <a:p>
            <a:pPr marL="914400" lvl="1" indent="-457200">
              <a:buFont typeface="+mj-lt"/>
              <a:buAutoNum type="arabicPeriod"/>
            </a:pPr>
            <a:r>
              <a:rPr lang="en-US" b="1" dirty="0"/>
              <a:t>Core Technologies: </a:t>
            </a:r>
            <a:r>
              <a:rPr lang="en-US" dirty="0"/>
              <a:t>Built upon the Python-based </a:t>
            </a:r>
            <a:r>
              <a:rPr lang="en-US" dirty="0" err="1"/>
              <a:t>Streamlit</a:t>
            </a:r>
            <a:r>
              <a:rPr lang="en-US" dirty="0"/>
              <a:t> framework</a:t>
            </a:r>
            <a:endParaRPr lang="en-US" b="1" dirty="0"/>
          </a:p>
          <a:p>
            <a:pPr marL="914400" lvl="1" indent="-457200">
              <a:buFont typeface="+mj-lt"/>
              <a:buAutoNum type="arabicPeriod"/>
            </a:pPr>
            <a:r>
              <a:rPr lang="en-US" b="1" dirty="0"/>
              <a:t>Data Collection: </a:t>
            </a:r>
            <a:r>
              <a:rPr lang="en-US" dirty="0"/>
              <a:t>Incremental collection of hacker community and vulnerability assessment data</a:t>
            </a:r>
            <a:endParaRPr lang="en-US" b="1" dirty="0"/>
          </a:p>
          <a:p>
            <a:pPr marL="914400" lvl="1" indent="-457200">
              <a:buFont typeface="+mj-lt"/>
              <a:buAutoNum type="arabicPeriod"/>
            </a:pPr>
            <a:r>
              <a:rPr lang="en-US" b="1" dirty="0"/>
              <a:t>System Analytics: </a:t>
            </a:r>
            <a:r>
              <a:rPr lang="en-US" dirty="0"/>
              <a:t>Integration of recent AI lab analytics (GCN, DSSM, DTL-EL) and conventional CTI analytics (</a:t>
            </a:r>
            <a:r>
              <a:rPr lang="en-US" dirty="0" err="1"/>
              <a:t>VirusTotal</a:t>
            </a:r>
            <a:r>
              <a:rPr lang="en-US" dirty="0"/>
              <a:t>, Hybrid Analysis)</a:t>
            </a:r>
            <a:endParaRPr lang="en-US" b="1" dirty="0"/>
          </a:p>
          <a:p>
            <a:pPr marL="914400" lvl="1" indent="-457200">
              <a:buFont typeface="+mj-lt"/>
              <a:buAutoNum type="arabicPeriod"/>
            </a:pPr>
            <a:r>
              <a:rPr lang="en-US" b="1" dirty="0"/>
              <a:t>Core Functionalities: </a:t>
            </a:r>
            <a:r>
              <a:rPr lang="en-US" dirty="0"/>
              <a:t>Search, sort, browse, custom user profiles</a:t>
            </a:r>
            <a:endParaRPr lang="en-US" b="1" dirty="0"/>
          </a:p>
          <a:p>
            <a:pPr marL="914400" lvl="1" indent="-457200">
              <a:buFont typeface="+mj-lt"/>
              <a:buAutoNum type="arabicPeriod"/>
            </a:pPr>
            <a:r>
              <a:rPr lang="en-US" b="1" dirty="0"/>
              <a:t>Visualization and Reporting: </a:t>
            </a:r>
            <a:r>
              <a:rPr lang="en-US" dirty="0"/>
              <a:t>dynamic visualizations, API for data access</a:t>
            </a:r>
            <a:endParaRPr lang="en-US" b="1" dirty="0"/>
          </a:p>
          <a:p>
            <a:pPr lvl="1"/>
            <a:endParaRPr lang="en-US" dirty="0"/>
          </a:p>
          <a:p>
            <a:r>
              <a:rPr lang="en-US" dirty="0"/>
              <a:t>Table 6 summarizes the proposed and current system designs.</a:t>
            </a:r>
          </a:p>
          <a:p>
            <a:pPr lvl="1"/>
            <a:r>
              <a:rPr lang="en-US" dirty="0"/>
              <a:t>The subsequent slides further detail each component of the proposed system. </a:t>
            </a:r>
          </a:p>
          <a:p>
            <a:endParaRPr lang="en-US" dirty="0"/>
          </a:p>
          <a:p>
            <a:endParaRPr lang="en-US" dirty="0"/>
          </a:p>
        </p:txBody>
      </p:sp>
      <p:sp>
        <p:nvSpPr>
          <p:cNvPr id="5" name="Slide Number Placeholder 4">
            <a:extLst>
              <a:ext uri="{FF2B5EF4-FFF2-40B4-BE49-F238E27FC236}">
                <a16:creationId xmlns:a16="http://schemas.microsoft.com/office/drawing/2014/main" id="{D27183AB-C2F1-4625-AAE7-D1A3872FC842}"/>
              </a:ext>
            </a:extLst>
          </p:cNvPr>
          <p:cNvSpPr>
            <a:spLocks noGrp="1"/>
          </p:cNvSpPr>
          <p:nvPr>
            <p:ph type="sldNum" sz="quarter" idx="12"/>
          </p:nvPr>
        </p:nvSpPr>
        <p:spPr/>
        <p:txBody>
          <a:bodyPr/>
          <a:lstStyle/>
          <a:p>
            <a:fld id="{D519A416-9BFA-FE42-8830-66421E9F0A21}" type="slidenum">
              <a:rPr lang="en-US" smtClean="0"/>
              <a:t>26</a:t>
            </a:fld>
            <a:endParaRPr lang="en-US"/>
          </a:p>
        </p:txBody>
      </p:sp>
    </p:spTree>
    <p:extLst>
      <p:ext uri="{BB962C8B-B14F-4D97-AF65-F5344CB8AC3E}">
        <p14:creationId xmlns:p14="http://schemas.microsoft.com/office/powerpoint/2010/main" val="181666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631D-AC4C-4307-ABB9-0237A6E8AC47}"/>
              </a:ext>
            </a:extLst>
          </p:cNvPr>
          <p:cNvSpPr>
            <a:spLocks noGrp="1"/>
          </p:cNvSpPr>
          <p:nvPr>
            <p:ph type="title"/>
          </p:nvPr>
        </p:nvSpPr>
        <p:spPr/>
        <p:txBody>
          <a:bodyPr/>
          <a:lstStyle/>
          <a:p>
            <a:r>
              <a:rPr lang="en-US" dirty="0"/>
              <a:t>M1: HAP Design</a:t>
            </a:r>
          </a:p>
        </p:txBody>
      </p:sp>
      <p:graphicFrame>
        <p:nvGraphicFramePr>
          <p:cNvPr id="5" name="Table 5">
            <a:extLst>
              <a:ext uri="{FF2B5EF4-FFF2-40B4-BE49-F238E27FC236}">
                <a16:creationId xmlns:a16="http://schemas.microsoft.com/office/drawing/2014/main" id="{7D3D6296-B5D3-4950-8D85-025A847D64C6}"/>
              </a:ext>
            </a:extLst>
          </p:cNvPr>
          <p:cNvGraphicFramePr>
            <a:graphicFrameLocks noGrp="1"/>
          </p:cNvGraphicFramePr>
          <p:nvPr>
            <p:extLst>
              <p:ext uri="{D42A27DB-BD31-4B8C-83A1-F6EECF244321}">
                <p14:modId xmlns:p14="http://schemas.microsoft.com/office/powerpoint/2010/main" val="1318345658"/>
              </p:ext>
            </p:extLst>
          </p:nvPr>
        </p:nvGraphicFramePr>
        <p:xfrm>
          <a:off x="410355" y="1384332"/>
          <a:ext cx="11371291" cy="4846320"/>
        </p:xfrm>
        <a:graphic>
          <a:graphicData uri="http://schemas.openxmlformats.org/drawingml/2006/table">
            <a:tbl>
              <a:tblPr firstRow="1" bandRow="1">
                <a:tableStyleId>{5C22544A-7EE6-4342-B048-85BDC9FD1C3A}</a:tableStyleId>
              </a:tblPr>
              <a:tblGrid>
                <a:gridCol w="1490436">
                  <a:extLst>
                    <a:ext uri="{9D8B030D-6E8A-4147-A177-3AD203B41FA5}">
                      <a16:colId xmlns:a16="http://schemas.microsoft.com/office/drawing/2014/main" val="3826656884"/>
                    </a:ext>
                  </a:extLst>
                </a:gridCol>
                <a:gridCol w="2436368">
                  <a:extLst>
                    <a:ext uri="{9D8B030D-6E8A-4147-A177-3AD203B41FA5}">
                      <a16:colId xmlns:a16="http://schemas.microsoft.com/office/drawing/2014/main" val="565900912"/>
                    </a:ext>
                  </a:extLst>
                </a:gridCol>
                <a:gridCol w="3316796">
                  <a:extLst>
                    <a:ext uri="{9D8B030D-6E8A-4147-A177-3AD203B41FA5}">
                      <a16:colId xmlns:a16="http://schemas.microsoft.com/office/drawing/2014/main" val="3244451631"/>
                    </a:ext>
                  </a:extLst>
                </a:gridCol>
                <a:gridCol w="4127691">
                  <a:extLst>
                    <a:ext uri="{9D8B030D-6E8A-4147-A177-3AD203B41FA5}">
                      <a16:colId xmlns:a16="http://schemas.microsoft.com/office/drawing/2014/main" val="3485425989"/>
                    </a:ext>
                  </a:extLst>
                </a:gridCol>
              </a:tblGrid>
              <a:tr h="0">
                <a:tc>
                  <a:txBody>
                    <a:bodyPr/>
                    <a:lstStyle/>
                    <a:p>
                      <a:pPr algn="ctr"/>
                      <a:r>
                        <a:rPr lang="en-US" sz="1600" dirty="0">
                          <a:solidFill>
                            <a:sysClr val="windowText" lastClr="000000"/>
                          </a:solidFill>
                        </a:rPr>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ysClr val="windowText" lastClr="000000"/>
                          </a:solidFill>
                        </a:rPr>
                        <a:t>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ysClr val="windowText" lastClr="000000"/>
                          </a:solidFill>
                        </a:rPr>
                        <a:t>Old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ysClr val="windowText" lastClr="000000"/>
                          </a:solidFill>
                        </a:rPr>
                        <a:t>New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0037745"/>
                  </a:ext>
                </a:extLst>
              </a:tr>
              <a:tr h="0">
                <a:tc rowSpan="2">
                  <a:txBody>
                    <a:bodyPr/>
                    <a:lstStyle/>
                    <a:p>
                      <a:r>
                        <a:rPr lang="en-US" sz="1600" b="1" dirty="0">
                          <a:solidFill>
                            <a:sysClr val="windowText" lastClr="000000"/>
                          </a:solidFill>
                        </a:rPr>
                        <a:t>Core Technologies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ysClr val="windowText" lastClr="000000"/>
                          </a:solidFill>
                        </a:rPr>
                        <a:t>Crawling / Parsing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Offline Explorer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err="1">
                          <a:solidFill>
                            <a:sysClr val="windowText" lastClr="000000"/>
                          </a:solidFill>
                        </a:rPr>
                        <a:t>Scrapy</a:t>
                      </a:r>
                      <a:r>
                        <a:rPr lang="en-US" sz="1600" dirty="0">
                          <a:solidFill>
                            <a:sysClr val="windowText" lastClr="000000"/>
                          </a:solidFill>
                        </a:rPr>
                        <a:t>, </a:t>
                      </a:r>
                      <a:r>
                        <a:rPr lang="en-US" sz="1600" dirty="0" err="1">
                          <a:solidFill>
                            <a:sysClr val="windowText" lastClr="000000"/>
                          </a:solidFill>
                        </a:rPr>
                        <a:t>BeautifulSoup</a:t>
                      </a:r>
                      <a:endParaRPr 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1991858"/>
                  </a:ext>
                </a:extLst>
              </a:tr>
              <a:tr h="0">
                <a:tc vMerge="1">
                  <a:txBody>
                    <a:bodyPr/>
                    <a:lstStyle/>
                    <a:p>
                      <a:endParaRPr lang="en-US" sz="1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ysClr val="windowText" lastClr="000000"/>
                          </a:solidFill>
                        </a:rPr>
                        <a:t>Website Backend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PHP, HTML5, CSS3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err="1">
                          <a:solidFill>
                            <a:sysClr val="windowText" lastClr="000000"/>
                          </a:solidFill>
                        </a:rPr>
                        <a:t>Streamlit</a:t>
                      </a:r>
                      <a:endParaRPr 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786027"/>
                  </a:ext>
                </a:extLst>
              </a:tr>
              <a:tr h="0">
                <a:tc rowSpan="2">
                  <a:txBody>
                    <a:bodyPr/>
                    <a:lstStyle/>
                    <a:p>
                      <a:r>
                        <a:rPr lang="en-US" sz="1600" b="1" dirty="0">
                          <a:solidFill>
                            <a:sysClr val="windowText" lastClr="000000"/>
                          </a:solidFill>
                        </a:rPr>
                        <a:t>Data 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ysClr val="windowText" lastClr="000000"/>
                          </a:solidFill>
                        </a:rPr>
                        <a:t>Hacker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Hacker forums, carding shops, DNMs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Traditional hacker forums, 0day, public repos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7459916"/>
                  </a:ext>
                </a:extLst>
              </a:tr>
              <a:tr h="0">
                <a:tc vMerge="1">
                  <a:txBody>
                    <a:bodyPr/>
                    <a:lstStyle/>
                    <a:p>
                      <a:endParaRPr lang="en-US" sz="1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ysClr val="windowText" lastClr="000000"/>
                          </a:solidFill>
                        </a:rPr>
                        <a:t>Vuln.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Nessus and NVD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1858567"/>
                  </a:ext>
                </a:extLst>
              </a:tr>
              <a:tr h="0">
                <a:tc rowSpan="2">
                  <a:txBody>
                    <a:bodyPr/>
                    <a:lstStyle/>
                    <a:p>
                      <a:r>
                        <a:rPr lang="en-US" sz="1600" b="1" dirty="0">
                          <a:solidFill>
                            <a:sysClr val="windowText" lastClr="000000"/>
                          </a:solidFill>
                        </a:rPr>
                        <a:t>System Analytics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ysClr val="windowText" lastClr="000000"/>
                          </a:solidFill>
                        </a:rPr>
                        <a:t>CTI Analytics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Summary Statistics, Malware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Static Code Analysis, </a:t>
                      </a:r>
                      <a:r>
                        <a:rPr lang="en-US" sz="1600" dirty="0" err="1">
                          <a:solidFill>
                            <a:sysClr val="windowText" lastClr="000000"/>
                          </a:solidFill>
                        </a:rPr>
                        <a:t>VirusTotal</a:t>
                      </a:r>
                      <a:r>
                        <a:rPr lang="en-US" sz="1600" dirty="0">
                          <a:solidFill>
                            <a:sysClr val="windowText" lastClr="000000"/>
                          </a:solidFill>
                        </a:rPr>
                        <a:t>, Hybrid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8791231"/>
                  </a:ext>
                </a:extLst>
              </a:tr>
              <a:tr h="0">
                <a:tc vMerge="1">
                  <a:txBody>
                    <a:bodyPr/>
                    <a:lstStyle/>
                    <a:p>
                      <a:endParaRPr lang="en-US" sz="1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ysClr val="windowText" lastClr="000000"/>
                          </a:solidFill>
                        </a:rPr>
                        <a:t>Data Mining/Text Analytics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LDA, SVM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GCN, DTL-EL, EVA-DSSM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5687548"/>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ysClr val="windowText" lastClr="000000"/>
                          </a:solidFill>
                        </a:rPr>
                        <a:t>Core Functionalities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ysClr val="windowText" lastClr="000000"/>
                          </a:solidFill>
                        </a:rPr>
                        <a:t>Browse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Browse based on asset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Browse based on asset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259379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ysClr val="windowText" lastClr="000000"/>
                          </a:solidFill>
                        </a:rPr>
                        <a:t>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Character by character search on metadata; single category only; metadata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Fuzzy search and character by character search on metadata and raw content; within and across categories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8234272"/>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ysClr val="windowText" lastClr="000000"/>
                          </a:solidFill>
                        </a:rPr>
                        <a:t>Download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Text file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Text, JSON, CSV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5369052"/>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ysClr val="windowText" lastClr="000000"/>
                          </a:solidFill>
                        </a:rPr>
                        <a:t>User Profiles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275088"/>
                  </a:ext>
                </a:extLst>
              </a:tr>
              <a:tr h="0">
                <a:tc rowSpan="2">
                  <a:txBody>
                    <a:bodyPr/>
                    <a:lstStyle/>
                    <a:p>
                      <a:r>
                        <a:rPr lang="en-US" sz="1600" b="1" dirty="0">
                          <a:solidFill>
                            <a:sysClr val="windowText" lastClr="000000"/>
                          </a:solidFill>
                        </a:rPr>
                        <a:t>Visualization and Reporting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ysClr val="windowText" lastClr="000000"/>
                          </a:solidFill>
                        </a:rPr>
                        <a:t>Visualization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Static Dashboards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Dynamic Dashboards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910573"/>
                  </a:ext>
                </a:extLst>
              </a:tr>
              <a:tr h="0">
                <a:tc vMerge="1">
                  <a:txBody>
                    <a:bodyPr/>
                    <a:lstStyle/>
                    <a:p>
                      <a:endParaRPr lang="en-US" sz="1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ysClr val="windowText" lastClr="000000"/>
                          </a:solidFill>
                        </a:rPr>
                        <a:t>Reporting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err="1">
                          <a:solidFill>
                            <a:sysClr val="windowText" lastClr="000000"/>
                          </a:solidFill>
                        </a:rPr>
                        <a:t>VirusTotal</a:t>
                      </a:r>
                      <a:r>
                        <a:rPr lang="en-US" sz="1600" dirty="0">
                          <a:solidFill>
                            <a:sysClr val="windowText" lastClr="000000"/>
                          </a:solidFill>
                        </a:rPr>
                        <a:t>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ysClr val="windowText" lastClr="000000"/>
                          </a:solidFill>
                        </a:rPr>
                        <a:t>HAP API, MITRE ATT&amp;CK API, </a:t>
                      </a:r>
                      <a:r>
                        <a:rPr lang="en-US" sz="1600" dirty="0" err="1">
                          <a:solidFill>
                            <a:sysClr val="windowText" lastClr="000000"/>
                          </a:solidFill>
                        </a:rPr>
                        <a:t>VirusTotal</a:t>
                      </a:r>
                      <a:r>
                        <a:rPr lang="en-US" sz="1600" dirty="0">
                          <a:solidFill>
                            <a:sysClr val="windowText" lastClr="000000"/>
                          </a:solidFill>
                        </a:rPr>
                        <a:t>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3463377"/>
                  </a:ext>
                </a:extLst>
              </a:tr>
            </a:tbl>
          </a:graphicData>
        </a:graphic>
      </p:graphicFrame>
      <p:sp>
        <p:nvSpPr>
          <p:cNvPr id="7" name="TextBox 6">
            <a:extLst>
              <a:ext uri="{FF2B5EF4-FFF2-40B4-BE49-F238E27FC236}">
                <a16:creationId xmlns:a16="http://schemas.microsoft.com/office/drawing/2014/main" id="{B1E659A4-8AB9-4BCB-A4FA-307B136B0ABD}"/>
              </a:ext>
            </a:extLst>
          </p:cNvPr>
          <p:cNvSpPr txBox="1"/>
          <p:nvPr/>
        </p:nvSpPr>
        <p:spPr>
          <a:xfrm>
            <a:off x="838200" y="6217778"/>
            <a:ext cx="10515600" cy="307777"/>
          </a:xfrm>
          <a:prstGeom prst="rect">
            <a:avLst/>
          </a:prstGeom>
          <a:noFill/>
        </p:spPr>
        <p:txBody>
          <a:bodyPr wrap="square" rtlCol="0">
            <a:spAutoFit/>
          </a:bodyPr>
          <a:lstStyle/>
          <a:p>
            <a:pPr algn="ctr"/>
            <a:r>
              <a:rPr lang="en-US" sz="1400" b="1" dirty="0"/>
              <a:t>Table 6. Summary of Changes Between Original and Proposed HAP</a:t>
            </a:r>
          </a:p>
        </p:txBody>
      </p:sp>
      <p:sp>
        <p:nvSpPr>
          <p:cNvPr id="3" name="Slide Number Placeholder 2">
            <a:extLst>
              <a:ext uri="{FF2B5EF4-FFF2-40B4-BE49-F238E27FC236}">
                <a16:creationId xmlns:a16="http://schemas.microsoft.com/office/drawing/2014/main" id="{DAD3D700-E3D5-45A8-AB62-386F9D854B88}"/>
              </a:ext>
            </a:extLst>
          </p:cNvPr>
          <p:cNvSpPr>
            <a:spLocks noGrp="1"/>
          </p:cNvSpPr>
          <p:nvPr>
            <p:ph type="sldNum" sz="quarter" idx="12"/>
          </p:nvPr>
        </p:nvSpPr>
        <p:spPr/>
        <p:txBody>
          <a:bodyPr/>
          <a:lstStyle/>
          <a:p>
            <a:fld id="{D519A416-9BFA-FE42-8830-66421E9F0A21}" type="slidenum">
              <a:rPr lang="en-US" smtClean="0"/>
              <a:t>27</a:t>
            </a:fld>
            <a:endParaRPr lang="en-US"/>
          </a:p>
        </p:txBody>
      </p:sp>
    </p:spTree>
    <p:extLst>
      <p:ext uri="{BB962C8B-B14F-4D97-AF65-F5344CB8AC3E}">
        <p14:creationId xmlns:p14="http://schemas.microsoft.com/office/powerpoint/2010/main" val="2644278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M1: Hacker Asset Portal Demo</a:t>
            </a:r>
          </a:p>
        </p:txBody>
      </p:sp>
      <p:sp>
        <p:nvSpPr>
          <p:cNvPr id="4" name="Slide Number Placeholder 3"/>
          <p:cNvSpPr>
            <a:spLocks noGrp="1"/>
          </p:cNvSpPr>
          <p:nvPr>
            <p:ph type="sldNum" sz="quarter" idx="12"/>
          </p:nvPr>
        </p:nvSpPr>
        <p:spPr/>
        <p:txBody>
          <a:bodyPr/>
          <a:lstStyle/>
          <a:p>
            <a:fld id="{070FEC0F-20C5-497A-AFA9-E6EB40398B7D}" type="slidenum">
              <a:rPr lang="en-US" smtClean="0"/>
              <a:t>28</a:t>
            </a:fld>
            <a:endParaRPr lang="en-US"/>
          </a:p>
        </p:txBody>
      </p:sp>
      <p:sp>
        <p:nvSpPr>
          <p:cNvPr id="6" name="Content Placeholder 5">
            <a:extLst>
              <a:ext uri="{FF2B5EF4-FFF2-40B4-BE49-F238E27FC236}">
                <a16:creationId xmlns:a16="http://schemas.microsoft.com/office/drawing/2014/main" id="{7887475C-B0C8-482C-8FF3-B7832D57329D}"/>
              </a:ext>
            </a:extLst>
          </p:cNvPr>
          <p:cNvSpPr>
            <a:spLocks noGrp="1"/>
          </p:cNvSpPr>
          <p:nvPr>
            <p:ph idx="1"/>
          </p:nvPr>
        </p:nvSpPr>
        <p:spPr>
          <a:xfrm>
            <a:off x="838201" y="1690688"/>
            <a:ext cx="4940562" cy="4486275"/>
          </a:xfrm>
        </p:spPr>
        <p:txBody>
          <a:bodyPr>
            <a:normAutofit fontScale="92500" lnSpcReduction="20000"/>
          </a:bodyPr>
          <a:lstStyle/>
          <a:p>
            <a:r>
              <a:rPr lang="en-US" sz="2600" dirty="0"/>
              <a:t>The HAP aims to offer up-to-date data, analytics, and visualizations for the cybersecurity research community.</a:t>
            </a:r>
            <a:endParaRPr lang="en-US" sz="2200" dirty="0"/>
          </a:p>
          <a:p>
            <a:pPr lvl="1"/>
            <a:endParaRPr lang="en-US" sz="2000" dirty="0"/>
          </a:p>
          <a:p>
            <a:r>
              <a:rPr lang="en-US" sz="2600" dirty="0"/>
              <a:t>We now demonstrate the current state of the HAP, and the python code behind it.</a:t>
            </a:r>
          </a:p>
          <a:p>
            <a:pPr lvl="1"/>
            <a:r>
              <a:rPr lang="en-US" sz="2200" dirty="0"/>
              <a:t>Selected content includes sample hacker data, exploit labeler, time-series analysis graphs, and prominent hackers.</a:t>
            </a:r>
          </a:p>
          <a:p>
            <a:pPr lvl="1"/>
            <a:endParaRPr lang="en-US" sz="2200" dirty="0"/>
          </a:p>
          <a:p>
            <a:r>
              <a:rPr lang="en-US" sz="2600" dirty="0"/>
              <a:t>Key takeaways from the HAP include data presentation, visualization strategies, and holistic approaches to building portals for your research. </a:t>
            </a:r>
          </a:p>
        </p:txBody>
      </p:sp>
      <p:sp>
        <p:nvSpPr>
          <p:cNvPr id="8" name="TextBox 7"/>
          <p:cNvSpPr txBox="1"/>
          <p:nvPr/>
        </p:nvSpPr>
        <p:spPr>
          <a:xfrm>
            <a:off x="5909801" y="5976758"/>
            <a:ext cx="3577390" cy="338554"/>
          </a:xfrm>
          <a:prstGeom prst="rect">
            <a:avLst/>
          </a:prstGeom>
          <a:noFill/>
        </p:spPr>
        <p:txBody>
          <a:bodyPr wrap="none" rtlCol="0">
            <a:spAutoFit/>
          </a:bodyPr>
          <a:lstStyle/>
          <a:p>
            <a:r>
              <a:rPr lang="en-US" sz="1600" b="1" dirty="0"/>
              <a:t>Figure 7. Hacker Asset Portal Homepage</a:t>
            </a:r>
          </a:p>
        </p:txBody>
      </p:sp>
      <p:pic>
        <p:nvPicPr>
          <p:cNvPr id="3" name="Picture 2">
            <a:extLst>
              <a:ext uri="{FF2B5EF4-FFF2-40B4-BE49-F238E27FC236}">
                <a16:creationId xmlns:a16="http://schemas.microsoft.com/office/drawing/2014/main" id="{B2116216-0DDC-4CBD-8C41-60311288C388}"/>
              </a:ext>
            </a:extLst>
          </p:cNvPr>
          <p:cNvPicPr>
            <a:picLocks noChangeAspect="1"/>
          </p:cNvPicPr>
          <p:nvPr/>
        </p:nvPicPr>
        <p:blipFill>
          <a:blip r:embed="rId3"/>
          <a:stretch>
            <a:fillRect/>
          </a:stretch>
        </p:blipFill>
        <p:spPr>
          <a:xfrm>
            <a:off x="5909801" y="1490482"/>
            <a:ext cx="4940562" cy="4486276"/>
          </a:xfrm>
          <a:prstGeom prst="rect">
            <a:avLst/>
          </a:prstGeom>
        </p:spPr>
      </p:pic>
    </p:spTree>
    <p:extLst>
      <p:ext uri="{BB962C8B-B14F-4D97-AF65-F5344CB8AC3E}">
        <p14:creationId xmlns:p14="http://schemas.microsoft.com/office/powerpoint/2010/main" val="1418419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M1: Hacker Asset Portal Demo - Features</a:t>
            </a:r>
          </a:p>
        </p:txBody>
      </p:sp>
      <p:sp>
        <p:nvSpPr>
          <p:cNvPr id="4" name="Slide Number Placeholder 3"/>
          <p:cNvSpPr>
            <a:spLocks noGrp="1"/>
          </p:cNvSpPr>
          <p:nvPr>
            <p:ph type="sldNum" sz="quarter" idx="12"/>
          </p:nvPr>
        </p:nvSpPr>
        <p:spPr/>
        <p:txBody>
          <a:bodyPr/>
          <a:lstStyle/>
          <a:p>
            <a:fld id="{070FEC0F-20C5-497A-AFA9-E6EB40398B7D}" type="slidenum">
              <a:rPr lang="en-US" smtClean="0"/>
              <a:t>29</a:t>
            </a:fld>
            <a:endParaRPr lang="en-US"/>
          </a:p>
        </p:txBody>
      </p:sp>
      <p:pic>
        <p:nvPicPr>
          <p:cNvPr id="7" name="Picture 6">
            <a:extLst>
              <a:ext uri="{FF2B5EF4-FFF2-40B4-BE49-F238E27FC236}">
                <a16:creationId xmlns:a16="http://schemas.microsoft.com/office/drawing/2014/main" id="{6D7BB785-4AD6-4EA8-A740-0C09730DE078}"/>
              </a:ext>
            </a:extLst>
          </p:cNvPr>
          <p:cNvPicPr>
            <a:picLocks noChangeAspect="1"/>
          </p:cNvPicPr>
          <p:nvPr/>
        </p:nvPicPr>
        <p:blipFill>
          <a:blip r:embed="rId3"/>
          <a:stretch>
            <a:fillRect/>
          </a:stretch>
        </p:blipFill>
        <p:spPr>
          <a:xfrm>
            <a:off x="6564781" y="1760993"/>
            <a:ext cx="4789019" cy="3742549"/>
          </a:xfrm>
          <a:prstGeom prst="rect">
            <a:avLst/>
          </a:prstGeom>
        </p:spPr>
      </p:pic>
      <p:sp>
        <p:nvSpPr>
          <p:cNvPr id="8" name="TextBox 7"/>
          <p:cNvSpPr txBox="1"/>
          <p:nvPr/>
        </p:nvSpPr>
        <p:spPr>
          <a:xfrm>
            <a:off x="6601171" y="5378410"/>
            <a:ext cx="4638449" cy="338554"/>
          </a:xfrm>
          <a:prstGeom prst="rect">
            <a:avLst/>
          </a:prstGeom>
          <a:noFill/>
        </p:spPr>
        <p:txBody>
          <a:bodyPr wrap="none" rtlCol="0">
            <a:spAutoFit/>
          </a:bodyPr>
          <a:lstStyle/>
          <a:p>
            <a:r>
              <a:rPr lang="en-US" sz="1600" b="1" dirty="0"/>
              <a:t>Figure 9. Hacker Asset Portal DTL-EL Implementation</a:t>
            </a:r>
          </a:p>
        </p:txBody>
      </p:sp>
      <p:pic>
        <p:nvPicPr>
          <p:cNvPr id="9" name="Picture 8">
            <a:extLst>
              <a:ext uri="{FF2B5EF4-FFF2-40B4-BE49-F238E27FC236}">
                <a16:creationId xmlns:a16="http://schemas.microsoft.com/office/drawing/2014/main" id="{326B45A5-52B0-4175-AF28-FE1F1FB6E79D}"/>
              </a:ext>
            </a:extLst>
          </p:cNvPr>
          <p:cNvPicPr>
            <a:picLocks noChangeAspect="1"/>
          </p:cNvPicPr>
          <p:nvPr/>
        </p:nvPicPr>
        <p:blipFill>
          <a:blip r:embed="rId4"/>
          <a:stretch>
            <a:fillRect/>
          </a:stretch>
        </p:blipFill>
        <p:spPr>
          <a:xfrm>
            <a:off x="440971" y="1789647"/>
            <a:ext cx="6033000" cy="3588763"/>
          </a:xfrm>
          <a:prstGeom prst="rect">
            <a:avLst/>
          </a:prstGeom>
        </p:spPr>
      </p:pic>
      <p:sp>
        <p:nvSpPr>
          <p:cNvPr id="10" name="TextBox 9">
            <a:extLst>
              <a:ext uri="{FF2B5EF4-FFF2-40B4-BE49-F238E27FC236}">
                <a16:creationId xmlns:a16="http://schemas.microsoft.com/office/drawing/2014/main" id="{B43E2FE1-2461-4963-9933-6F3A6827BD78}"/>
              </a:ext>
            </a:extLst>
          </p:cNvPr>
          <p:cNvSpPr txBox="1"/>
          <p:nvPr/>
        </p:nvSpPr>
        <p:spPr>
          <a:xfrm>
            <a:off x="988771" y="5378410"/>
            <a:ext cx="3731150" cy="338554"/>
          </a:xfrm>
          <a:prstGeom prst="rect">
            <a:avLst/>
          </a:prstGeom>
          <a:noFill/>
        </p:spPr>
        <p:txBody>
          <a:bodyPr wrap="none" rtlCol="0">
            <a:spAutoFit/>
          </a:bodyPr>
          <a:lstStyle/>
          <a:p>
            <a:r>
              <a:rPr lang="en-US" sz="1600" b="1" dirty="0"/>
              <a:t>Figure 8. Hacker Asset Portal Sample Data</a:t>
            </a:r>
          </a:p>
        </p:txBody>
      </p:sp>
      <p:sp>
        <p:nvSpPr>
          <p:cNvPr id="11" name="TextBox 10">
            <a:extLst>
              <a:ext uri="{FF2B5EF4-FFF2-40B4-BE49-F238E27FC236}">
                <a16:creationId xmlns:a16="http://schemas.microsoft.com/office/drawing/2014/main" id="{82788B1F-1DD3-40C0-9D7E-DBE52E40171A}"/>
              </a:ext>
            </a:extLst>
          </p:cNvPr>
          <p:cNvSpPr txBox="1"/>
          <p:nvPr/>
        </p:nvSpPr>
        <p:spPr>
          <a:xfrm>
            <a:off x="440971" y="5847907"/>
            <a:ext cx="589603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Users can look through labeled hacker exploits and filter by post content, exploit type, and forum. </a:t>
            </a:r>
          </a:p>
        </p:txBody>
      </p:sp>
      <p:sp>
        <p:nvSpPr>
          <p:cNvPr id="12" name="TextBox 11">
            <a:extLst>
              <a:ext uri="{FF2B5EF4-FFF2-40B4-BE49-F238E27FC236}">
                <a16:creationId xmlns:a16="http://schemas.microsoft.com/office/drawing/2014/main" id="{618E41E8-29AE-44B7-A60B-696D1B55C10E}"/>
              </a:ext>
            </a:extLst>
          </p:cNvPr>
          <p:cNvSpPr txBox="1"/>
          <p:nvPr/>
        </p:nvSpPr>
        <p:spPr>
          <a:xfrm>
            <a:off x="6186096" y="5846956"/>
            <a:ext cx="589603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Exploits can be input into the model allowing for immediate label.</a:t>
            </a:r>
          </a:p>
        </p:txBody>
      </p:sp>
      <p:sp>
        <p:nvSpPr>
          <p:cNvPr id="13" name="Rectangle 12">
            <a:extLst>
              <a:ext uri="{FF2B5EF4-FFF2-40B4-BE49-F238E27FC236}">
                <a16:creationId xmlns:a16="http://schemas.microsoft.com/office/drawing/2014/main" id="{77F920D8-33B0-4E15-ACC9-D2A2A9D6D487}"/>
              </a:ext>
            </a:extLst>
          </p:cNvPr>
          <p:cNvSpPr/>
          <p:nvPr/>
        </p:nvSpPr>
        <p:spPr>
          <a:xfrm>
            <a:off x="440971" y="3009014"/>
            <a:ext cx="1845029" cy="19351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050E0F0-56CD-4D46-B2CF-5A78077B568F}"/>
              </a:ext>
            </a:extLst>
          </p:cNvPr>
          <p:cNvSpPr txBox="1"/>
          <p:nvPr/>
        </p:nvSpPr>
        <p:spPr>
          <a:xfrm>
            <a:off x="1363485" y="3630322"/>
            <a:ext cx="1020726" cy="276999"/>
          </a:xfrm>
          <a:prstGeom prst="rect">
            <a:avLst/>
          </a:prstGeom>
          <a:noFill/>
        </p:spPr>
        <p:txBody>
          <a:bodyPr wrap="square" rtlCol="0">
            <a:spAutoFit/>
          </a:bodyPr>
          <a:lstStyle/>
          <a:p>
            <a:r>
              <a:rPr lang="en-US" sz="1200" b="1" dirty="0">
                <a:solidFill>
                  <a:srgbClr val="FF0000"/>
                </a:solidFill>
              </a:rPr>
              <a:t>Filter Data</a:t>
            </a:r>
          </a:p>
        </p:txBody>
      </p:sp>
      <p:sp>
        <p:nvSpPr>
          <p:cNvPr id="15" name="Rectangle 14">
            <a:extLst>
              <a:ext uri="{FF2B5EF4-FFF2-40B4-BE49-F238E27FC236}">
                <a16:creationId xmlns:a16="http://schemas.microsoft.com/office/drawing/2014/main" id="{50C5AA3F-929F-40E8-9A09-8DD9E508AF8A}"/>
              </a:ext>
            </a:extLst>
          </p:cNvPr>
          <p:cNvSpPr/>
          <p:nvPr/>
        </p:nvSpPr>
        <p:spPr>
          <a:xfrm>
            <a:off x="2466472" y="2530560"/>
            <a:ext cx="4098309" cy="28362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80B0CB7-D6CD-4186-96A0-1222CFCBDA6D}"/>
              </a:ext>
            </a:extLst>
          </p:cNvPr>
          <p:cNvSpPr txBox="1"/>
          <p:nvPr/>
        </p:nvSpPr>
        <p:spPr>
          <a:xfrm>
            <a:off x="5138347" y="2593407"/>
            <a:ext cx="1434264" cy="276999"/>
          </a:xfrm>
          <a:prstGeom prst="rect">
            <a:avLst/>
          </a:prstGeom>
          <a:noFill/>
        </p:spPr>
        <p:txBody>
          <a:bodyPr wrap="square" rtlCol="0">
            <a:spAutoFit/>
          </a:bodyPr>
          <a:lstStyle/>
          <a:p>
            <a:r>
              <a:rPr lang="en-US" sz="1200" b="1" dirty="0">
                <a:solidFill>
                  <a:srgbClr val="FF0000"/>
                </a:solidFill>
              </a:rPr>
              <a:t>Look through data</a:t>
            </a:r>
          </a:p>
        </p:txBody>
      </p:sp>
    </p:spTree>
    <p:extLst>
      <p:ext uri="{BB962C8B-B14F-4D97-AF65-F5344CB8AC3E}">
        <p14:creationId xmlns:p14="http://schemas.microsoft.com/office/powerpoint/2010/main" val="51578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F0FE-6FEE-478F-8E2E-9415C6FD659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3C4F028-7F62-4105-9FE1-DE8B75EFF6F5}"/>
              </a:ext>
            </a:extLst>
          </p:cNvPr>
          <p:cNvSpPr>
            <a:spLocks noGrp="1"/>
          </p:cNvSpPr>
          <p:nvPr>
            <p:ph idx="1"/>
          </p:nvPr>
        </p:nvSpPr>
        <p:spPr/>
        <p:txBody>
          <a:bodyPr/>
          <a:lstStyle/>
          <a:p>
            <a:r>
              <a:rPr lang="en-US" dirty="0"/>
              <a:t>This tutorial has four major goals:</a:t>
            </a:r>
          </a:p>
          <a:p>
            <a:pPr marL="971550" lvl="1" indent="-514350">
              <a:buFont typeface="+mj-lt"/>
              <a:buAutoNum type="arabicPeriod"/>
            </a:pPr>
            <a:r>
              <a:rPr lang="en-US" dirty="0"/>
              <a:t>Introduce two major AI Lab projects: Dark Web Analytics and Privacy Analytics</a:t>
            </a:r>
          </a:p>
          <a:p>
            <a:pPr marL="971550" lvl="1" indent="-514350">
              <a:buFont typeface="+mj-lt"/>
              <a:buAutoNum type="arabicPeriod"/>
            </a:pPr>
            <a:r>
              <a:rPr lang="en-US" dirty="0"/>
              <a:t>Introduce relevant data sources/platforms for each project</a:t>
            </a:r>
          </a:p>
          <a:p>
            <a:pPr marL="971550" lvl="1" indent="-514350">
              <a:buFont typeface="+mj-lt"/>
              <a:buAutoNum type="arabicPeriod"/>
            </a:pPr>
            <a:r>
              <a:rPr lang="en-US" dirty="0"/>
              <a:t>Deliver a hands-on training on how to collect data for each project</a:t>
            </a:r>
          </a:p>
          <a:p>
            <a:pPr marL="971550" lvl="1" indent="-514350">
              <a:buFont typeface="+mj-lt"/>
              <a:buAutoNum type="arabicPeriod"/>
            </a:pPr>
            <a:r>
              <a:rPr lang="en-US" dirty="0"/>
              <a:t>Provide planning and identify team members’ responsibilities</a:t>
            </a:r>
          </a:p>
          <a:p>
            <a:r>
              <a:rPr lang="en-US" dirty="0"/>
              <a:t>Dark Web Analytics is part of the NSF </a:t>
            </a:r>
            <a:r>
              <a:rPr lang="en-US" dirty="0" err="1"/>
              <a:t>SaTC</a:t>
            </a:r>
            <a:r>
              <a:rPr lang="en-US" dirty="0"/>
              <a:t> Project.</a:t>
            </a:r>
          </a:p>
          <a:p>
            <a:r>
              <a:rPr lang="en-US" dirty="0"/>
              <a:t>Privacy Analytics (PII Project) is the current lab’s focus.</a:t>
            </a:r>
          </a:p>
          <a:p>
            <a:r>
              <a:rPr lang="en-US" dirty="0"/>
              <a:t>Both projects rely on comprehensive data collection using efficient tools.</a:t>
            </a:r>
          </a:p>
          <a:p>
            <a:pPr lvl="1"/>
            <a:r>
              <a:rPr lang="en-US" dirty="0"/>
              <a:t>We next describe the importance of data collection and provide a recommended software environment for this purpose.</a:t>
            </a:r>
          </a:p>
        </p:txBody>
      </p:sp>
      <p:sp>
        <p:nvSpPr>
          <p:cNvPr id="4" name="Slide Number Placeholder 3">
            <a:extLst>
              <a:ext uri="{FF2B5EF4-FFF2-40B4-BE49-F238E27FC236}">
                <a16:creationId xmlns:a16="http://schemas.microsoft.com/office/drawing/2014/main" id="{76D29CF3-D18E-43AC-A59D-A41203D9CB86}"/>
              </a:ext>
            </a:extLst>
          </p:cNvPr>
          <p:cNvSpPr>
            <a:spLocks noGrp="1"/>
          </p:cNvSpPr>
          <p:nvPr>
            <p:ph type="sldNum" sz="quarter" idx="12"/>
          </p:nvPr>
        </p:nvSpPr>
        <p:spPr/>
        <p:txBody>
          <a:bodyPr/>
          <a:lstStyle/>
          <a:p>
            <a:fld id="{177C4D40-1286-46A5-8E5F-0B6E4324D2BA}" type="slidenum">
              <a:rPr lang="en-US" smtClean="0"/>
              <a:t>3</a:t>
            </a:fld>
            <a:endParaRPr lang="en-US"/>
          </a:p>
        </p:txBody>
      </p:sp>
    </p:spTree>
    <p:extLst>
      <p:ext uri="{BB962C8B-B14F-4D97-AF65-F5344CB8AC3E}">
        <p14:creationId xmlns:p14="http://schemas.microsoft.com/office/powerpoint/2010/main" val="2608069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M1: Hacker Asset Portal Demo - Features</a:t>
            </a:r>
          </a:p>
        </p:txBody>
      </p:sp>
      <p:sp>
        <p:nvSpPr>
          <p:cNvPr id="4" name="Slide Number Placeholder 3"/>
          <p:cNvSpPr>
            <a:spLocks noGrp="1"/>
          </p:cNvSpPr>
          <p:nvPr>
            <p:ph type="sldNum" sz="quarter" idx="12"/>
          </p:nvPr>
        </p:nvSpPr>
        <p:spPr/>
        <p:txBody>
          <a:bodyPr/>
          <a:lstStyle/>
          <a:p>
            <a:fld id="{070FEC0F-20C5-497A-AFA9-E6EB40398B7D}" type="slidenum">
              <a:rPr lang="en-US" smtClean="0"/>
              <a:t>30</a:t>
            </a:fld>
            <a:endParaRPr lang="en-US"/>
          </a:p>
        </p:txBody>
      </p:sp>
      <p:sp>
        <p:nvSpPr>
          <p:cNvPr id="8" name="TextBox 7"/>
          <p:cNvSpPr txBox="1"/>
          <p:nvPr/>
        </p:nvSpPr>
        <p:spPr>
          <a:xfrm>
            <a:off x="6601171" y="5378410"/>
            <a:ext cx="3927678" cy="338554"/>
          </a:xfrm>
          <a:prstGeom prst="rect">
            <a:avLst/>
          </a:prstGeom>
          <a:noFill/>
        </p:spPr>
        <p:txBody>
          <a:bodyPr wrap="none" rtlCol="0">
            <a:spAutoFit/>
          </a:bodyPr>
          <a:lstStyle/>
          <a:p>
            <a:r>
              <a:rPr lang="en-US" sz="1600" b="1" dirty="0"/>
              <a:t>Figure 11. Hacker Asset Portal Visualizations</a:t>
            </a:r>
          </a:p>
        </p:txBody>
      </p:sp>
      <p:sp>
        <p:nvSpPr>
          <p:cNvPr id="10" name="TextBox 9">
            <a:extLst>
              <a:ext uri="{FF2B5EF4-FFF2-40B4-BE49-F238E27FC236}">
                <a16:creationId xmlns:a16="http://schemas.microsoft.com/office/drawing/2014/main" id="{B43E2FE1-2461-4963-9933-6F3A6827BD78}"/>
              </a:ext>
            </a:extLst>
          </p:cNvPr>
          <p:cNvSpPr txBox="1"/>
          <p:nvPr/>
        </p:nvSpPr>
        <p:spPr>
          <a:xfrm>
            <a:off x="988771" y="5378410"/>
            <a:ext cx="3801105" cy="338554"/>
          </a:xfrm>
          <a:prstGeom prst="rect">
            <a:avLst/>
          </a:prstGeom>
          <a:noFill/>
        </p:spPr>
        <p:txBody>
          <a:bodyPr wrap="none" rtlCol="0">
            <a:spAutoFit/>
          </a:bodyPr>
          <a:lstStyle/>
          <a:p>
            <a:r>
              <a:rPr lang="en-US" sz="1600" b="1" dirty="0"/>
              <a:t>Figure 10. Hacker Asset Portal File Analysis</a:t>
            </a:r>
          </a:p>
        </p:txBody>
      </p:sp>
      <p:sp>
        <p:nvSpPr>
          <p:cNvPr id="11" name="TextBox 10">
            <a:extLst>
              <a:ext uri="{FF2B5EF4-FFF2-40B4-BE49-F238E27FC236}">
                <a16:creationId xmlns:a16="http://schemas.microsoft.com/office/drawing/2014/main" id="{82788B1F-1DD3-40C0-9D7E-DBE52E40171A}"/>
              </a:ext>
            </a:extLst>
          </p:cNvPr>
          <p:cNvSpPr txBox="1"/>
          <p:nvPr/>
        </p:nvSpPr>
        <p:spPr>
          <a:xfrm>
            <a:off x="440971" y="5847907"/>
            <a:ext cx="5896033"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Suspected malware can be uploaded to be analyzed by the </a:t>
            </a:r>
            <a:r>
              <a:rPr lang="en-US" sz="2000" dirty="0" err="1"/>
              <a:t>VirusTotal</a:t>
            </a:r>
            <a:r>
              <a:rPr lang="en-US" sz="2000" dirty="0"/>
              <a:t> and </a:t>
            </a:r>
            <a:r>
              <a:rPr lang="en-US" sz="2000" dirty="0" err="1"/>
              <a:t>HybridAnalysis</a:t>
            </a:r>
            <a:r>
              <a:rPr lang="en-US" sz="2000" dirty="0"/>
              <a:t> APIs concurrently. </a:t>
            </a:r>
          </a:p>
        </p:txBody>
      </p:sp>
      <p:sp>
        <p:nvSpPr>
          <p:cNvPr id="12" name="TextBox 11">
            <a:extLst>
              <a:ext uri="{FF2B5EF4-FFF2-40B4-BE49-F238E27FC236}">
                <a16:creationId xmlns:a16="http://schemas.microsoft.com/office/drawing/2014/main" id="{618E41E8-29AE-44B7-A60B-696D1B55C10E}"/>
              </a:ext>
            </a:extLst>
          </p:cNvPr>
          <p:cNvSpPr txBox="1"/>
          <p:nvPr/>
        </p:nvSpPr>
        <p:spPr>
          <a:xfrm>
            <a:off x="6186096" y="5846956"/>
            <a:ext cx="5896033"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Time series analysis charts of labels in each forum are created automatically upon collection and labeling of data.</a:t>
            </a:r>
          </a:p>
        </p:txBody>
      </p:sp>
      <p:pic>
        <p:nvPicPr>
          <p:cNvPr id="3" name="Picture 2">
            <a:extLst>
              <a:ext uri="{FF2B5EF4-FFF2-40B4-BE49-F238E27FC236}">
                <a16:creationId xmlns:a16="http://schemas.microsoft.com/office/drawing/2014/main" id="{C9D33232-E2A8-45DC-BD23-E140EC773764}"/>
              </a:ext>
            </a:extLst>
          </p:cNvPr>
          <p:cNvPicPr>
            <a:picLocks noChangeAspect="1"/>
          </p:cNvPicPr>
          <p:nvPr/>
        </p:nvPicPr>
        <p:blipFill>
          <a:blip r:embed="rId3"/>
          <a:stretch>
            <a:fillRect/>
          </a:stretch>
        </p:blipFill>
        <p:spPr>
          <a:xfrm>
            <a:off x="1051323" y="1722804"/>
            <a:ext cx="4675328" cy="3655606"/>
          </a:xfrm>
          <a:prstGeom prst="rect">
            <a:avLst/>
          </a:prstGeom>
        </p:spPr>
      </p:pic>
      <p:pic>
        <p:nvPicPr>
          <p:cNvPr id="5" name="Picture 4">
            <a:extLst>
              <a:ext uri="{FF2B5EF4-FFF2-40B4-BE49-F238E27FC236}">
                <a16:creationId xmlns:a16="http://schemas.microsoft.com/office/drawing/2014/main" id="{2353AF65-2EE9-4011-987E-BAF1FDD04248}"/>
              </a:ext>
            </a:extLst>
          </p:cNvPr>
          <p:cNvPicPr>
            <a:picLocks noChangeAspect="1"/>
          </p:cNvPicPr>
          <p:nvPr/>
        </p:nvPicPr>
        <p:blipFill>
          <a:blip r:embed="rId4"/>
          <a:stretch>
            <a:fillRect/>
          </a:stretch>
        </p:blipFill>
        <p:spPr>
          <a:xfrm>
            <a:off x="6460585" y="1749427"/>
            <a:ext cx="4742644" cy="3666582"/>
          </a:xfrm>
          <a:prstGeom prst="rect">
            <a:avLst/>
          </a:prstGeom>
        </p:spPr>
      </p:pic>
    </p:spTree>
    <p:extLst>
      <p:ext uri="{BB962C8B-B14F-4D97-AF65-F5344CB8AC3E}">
        <p14:creationId xmlns:p14="http://schemas.microsoft.com/office/powerpoint/2010/main" val="2296071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M1: Hacker Asset Portal Demo - Features</a:t>
            </a:r>
          </a:p>
        </p:txBody>
      </p:sp>
      <p:sp>
        <p:nvSpPr>
          <p:cNvPr id="4" name="Slide Number Placeholder 3"/>
          <p:cNvSpPr>
            <a:spLocks noGrp="1"/>
          </p:cNvSpPr>
          <p:nvPr>
            <p:ph type="sldNum" sz="quarter" idx="12"/>
          </p:nvPr>
        </p:nvSpPr>
        <p:spPr/>
        <p:txBody>
          <a:bodyPr/>
          <a:lstStyle/>
          <a:p>
            <a:fld id="{070FEC0F-20C5-497A-AFA9-E6EB40398B7D}" type="slidenum">
              <a:rPr lang="en-US" smtClean="0"/>
              <a:t>31</a:t>
            </a:fld>
            <a:endParaRPr lang="en-US"/>
          </a:p>
        </p:txBody>
      </p:sp>
      <p:sp>
        <p:nvSpPr>
          <p:cNvPr id="8" name="TextBox 7"/>
          <p:cNvSpPr txBox="1"/>
          <p:nvPr/>
        </p:nvSpPr>
        <p:spPr>
          <a:xfrm>
            <a:off x="6601171" y="5378410"/>
            <a:ext cx="4325287" cy="338554"/>
          </a:xfrm>
          <a:prstGeom prst="rect">
            <a:avLst/>
          </a:prstGeom>
          <a:noFill/>
        </p:spPr>
        <p:txBody>
          <a:bodyPr wrap="none" rtlCol="0">
            <a:spAutoFit/>
          </a:bodyPr>
          <a:lstStyle/>
          <a:p>
            <a:r>
              <a:rPr lang="en-US" sz="1600" b="1" dirty="0"/>
              <a:t>Figure 13. Hacker Asset Portal </a:t>
            </a:r>
            <a:r>
              <a:rPr lang="en-US" sz="1600" b="1" dirty="0" err="1"/>
              <a:t>PoS</a:t>
            </a:r>
            <a:r>
              <a:rPr lang="en-US" sz="1600" b="1" dirty="0"/>
              <a:t> Tagging (Beta)</a:t>
            </a:r>
          </a:p>
        </p:txBody>
      </p:sp>
      <p:sp>
        <p:nvSpPr>
          <p:cNvPr id="10" name="TextBox 9">
            <a:extLst>
              <a:ext uri="{FF2B5EF4-FFF2-40B4-BE49-F238E27FC236}">
                <a16:creationId xmlns:a16="http://schemas.microsoft.com/office/drawing/2014/main" id="{B43E2FE1-2461-4963-9933-6F3A6827BD78}"/>
              </a:ext>
            </a:extLst>
          </p:cNvPr>
          <p:cNvSpPr txBox="1"/>
          <p:nvPr/>
        </p:nvSpPr>
        <p:spPr>
          <a:xfrm>
            <a:off x="1488434" y="5335669"/>
            <a:ext cx="3780587" cy="338554"/>
          </a:xfrm>
          <a:prstGeom prst="rect">
            <a:avLst/>
          </a:prstGeom>
          <a:noFill/>
        </p:spPr>
        <p:txBody>
          <a:bodyPr wrap="none" rtlCol="0">
            <a:spAutoFit/>
          </a:bodyPr>
          <a:lstStyle/>
          <a:p>
            <a:r>
              <a:rPr lang="en-US" sz="1600" b="1" dirty="0"/>
              <a:t>Figure 12. Hacker Asset Portal Key Hackers</a:t>
            </a:r>
          </a:p>
        </p:txBody>
      </p:sp>
      <p:sp>
        <p:nvSpPr>
          <p:cNvPr id="11" name="TextBox 10">
            <a:extLst>
              <a:ext uri="{FF2B5EF4-FFF2-40B4-BE49-F238E27FC236}">
                <a16:creationId xmlns:a16="http://schemas.microsoft.com/office/drawing/2014/main" id="{82788B1F-1DD3-40C0-9D7E-DBE52E40171A}"/>
              </a:ext>
            </a:extLst>
          </p:cNvPr>
          <p:cNvSpPr txBox="1"/>
          <p:nvPr/>
        </p:nvSpPr>
        <p:spPr>
          <a:xfrm>
            <a:off x="440971" y="5847907"/>
            <a:ext cx="589603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Key hackers are identified through word clouds and tables and can be divided based on exploit label. </a:t>
            </a:r>
          </a:p>
        </p:txBody>
      </p:sp>
      <p:sp>
        <p:nvSpPr>
          <p:cNvPr id="12" name="TextBox 11">
            <a:extLst>
              <a:ext uri="{FF2B5EF4-FFF2-40B4-BE49-F238E27FC236}">
                <a16:creationId xmlns:a16="http://schemas.microsoft.com/office/drawing/2014/main" id="{618E41E8-29AE-44B7-A60B-696D1B55C10E}"/>
              </a:ext>
            </a:extLst>
          </p:cNvPr>
          <p:cNvSpPr txBox="1"/>
          <p:nvPr/>
        </p:nvSpPr>
        <p:spPr>
          <a:xfrm>
            <a:off x="6186096" y="5846956"/>
            <a:ext cx="5896033"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NLP analysis can be performed on hacker text to gain more information about the way it is formulated.</a:t>
            </a:r>
          </a:p>
        </p:txBody>
      </p:sp>
      <p:pic>
        <p:nvPicPr>
          <p:cNvPr id="6" name="Picture 5">
            <a:extLst>
              <a:ext uri="{FF2B5EF4-FFF2-40B4-BE49-F238E27FC236}">
                <a16:creationId xmlns:a16="http://schemas.microsoft.com/office/drawing/2014/main" id="{B2195862-3E0C-4712-B769-62F1E6005DBC}"/>
              </a:ext>
            </a:extLst>
          </p:cNvPr>
          <p:cNvPicPr>
            <a:picLocks noChangeAspect="1"/>
          </p:cNvPicPr>
          <p:nvPr/>
        </p:nvPicPr>
        <p:blipFill>
          <a:blip r:embed="rId3"/>
          <a:stretch>
            <a:fillRect/>
          </a:stretch>
        </p:blipFill>
        <p:spPr>
          <a:xfrm>
            <a:off x="375306" y="2296663"/>
            <a:ext cx="6027362" cy="2866273"/>
          </a:xfrm>
          <a:prstGeom prst="rect">
            <a:avLst/>
          </a:prstGeom>
        </p:spPr>
      </p:pic>
      <p:pic>
        <p:nvPicPr>
          <p:cNvPr id="7" name="Picture 6">
            <a:extLst>
              <a:ext uri="{FF2B5EF4-FFF2-40B4-BE49-F238E27FC236}">
                <a16:creationId xmlns:a16="http://schemas.microsoft.com/office/drawing/2014/main" id="{8C4B32C9-3CF1-4AF4-8340-9B0CC77CDF6A}"/>
              </a:ext>
            </a:extLst>
          </p:cNvPr>
          <p:cNvPicPr>
            <a:picLocks noChangeAspect="1"/>
          </p:cNvPicPr>
          <p:nvPr/>
        </p:nvPicPr>
        <p:blipFill>
          <a:blip r:embed="rId4"/>
          <a:stretch>
            <a:fillRect/>
          </a:stretch>
        </p:blipFill>
        <p:spPr>
          <a:xfrm>
            <a:off x="6902463" y="1605516"/>
            <a:ext cx="3529962" cy="3772894"/>
          </a:xfrm>
          <a:prstGeom prst="rect">
            <a:avLst/>
          </a:prstGeom>
        </p:spPr>
      </p:pic>
      <p:sp>
        <p:nvSpPr>
          <p:cNvPr id="13" name="Rectangle 12">
            <a:extLst>
              <a:ext uri="{FF2B5EF4-FFF2-40B4-BE49-F238E27FC236}">
                <a16:creationId xmlns:a16="http://schemas.microsoft.com/office/drawing/2014/main" id="{47318DBB-F61A-4618-821E-AB353D8D9D15}"/>
              </a:ext>
            </a:extLst>
          </p:cNvPr>
          <p:cNvSpPr/>
          <p:nvPr/>
        </p:nvSpPr>
        <p:spPr>
          <a:xfrm>
            <a:off x="6827618" y="2052084"/>
            <a:ext cx="3604807" cy="8789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552EE7-2318-4DE8-BC25-429E85E9B0F5}"/>
              </a:ext>
            </a:extLst>
          </p:cNvPr>
          <p:cNvSpPr txBox="1"/>
          <p:nvPr/>
        </p:nvSpPr>
        <p:spPr>
          <a:xfrm>
            <a:off x="9362024" y="2257401"/>
            <a:ext cx="1020726" cy="461665"/>
          </a:xfrm>
          <a:prstGeom prst="rect">
            <a:avLst/>
          </a:prstGeom>
          <a:noFill/>
        </p:spPr>
        <p:txBody>
          <a:bodyPr wrap="square" rtlCol="0">
            <a:spAutoFit/>
          </a:bodyPr>
          <a:lstStyle/>
          <a:p>
            <a:r>
              <a:rPr lang="en-US" sz="1200" b="1" dirty="0">
                <a:solidFill>
                  <a:srgbClr val="FF0000"/>
                </a:solidFill>
              </a:rPr>
              <a:t>Text to be input </a:t>
            </a:r>
          </a:p>
        </p:txBody>
      </p:sp>
      <p:sp>
        <p:nvSpPr>
          <p:cNvPr id="15" name="Rectangle 14">
            <a:extLst>
              <a:ext uri="{FF2B5EF4-FFF2-40B4-BE49-F238E27FC236}">
                <a16:creationId xmlns:a16="http://schemas.microsoft.com/office/drawing/2014/main" id="{95A24E2B-FC01-4915-9B73-6017E6596360}"/>
              </a:ext>
            </a:extLst>
          </p:cNvPr>
          <p:cNvSpPr/>
          <p:nvPr/>
        </p:nvSpPr>
        <p:spPr>
          <a:xfrm>
            <a:off x="6827618" y="2931079"/>
            <a:ext cx="3604807" cy="2317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652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A410E-73FC-4CFB-A8BD-02CC13CE260B}"/>
              </a:ext>
            </a:extLst>
          </p:cNvPr>
          <p:cNvSpPr>
            <a:spLocks noGrp="1"/>
          </p:cNvSpPr>
          <p:nvPr>
            <p:ph idx="1"/>
          </p:nvPr>
        </p:nvSpPr>
        <p:spPr>
          <a:xfrm>
            <a:off x="838200" y="2660073"/>
            <a:ext cx="10515600" cy="3696277"/>
          </a:xfrm>
        </p:spPr>
        <p:txBody>
          <a:bodyPr>
            <a:normAutofit fontScale="92500" lnSpcReduction="20000"/>
          </a:bodyPr>
          <a:lstStyle/>
          <a:p>
            <a:pPr marL="457200" lvl="1" indent="-457200">
              <a:spcBef>
                <a:spcPts val="1000"/>
              </a:spcBef>
            </a:pPr>
            <a:r>
              <a:rPr lang="en-US" sz="4200" b="1" dirty="0"/>
              <a:t>Module 2 (M2):</a:t>
            </a:r>
            <a:r>
              <a:rPr lang="en-US" sz="4200" dirty="0"/>
              <a:t> Privacy Analytics</a:t>
            </a:r>
          </a:p>
          <a:p>
            <a:pPr lvl="1"/>
            <a:r>
              <a:rPr lang="en-US" sz="4000" dirty="0"/>
              <a:t>Personally Identifiable Information (PII) Collection</a:t>
            </a:r>
          </a:p>
          <a:p>
            <a:pPr lvl="2"/>
            <a:r>
              <a:rPr lang="en-US" sz="3000" dirty="0"/>
              <a:t>Data Breach Monitoring System</a:t>
            </a:r>
          </a:p>
          <a:p>
            <a:pPr lvl="2"/>
            <a:r>
              <a:rPr lang="en-US" sz="3000" dirty="0"/>
              <a:t>Surface Web Collection (People Search Engine)</a:t>
            </a:r>
          </a:p>
          <a:p>
            <a:pPr lvl="2"/>
            <a:r>
              <a:rPr lang="en-US" sz="3000" dirty="0"/>
              <a:t>Deep Web Collection (Social Media)</a:t>
            </a:r>
          </a:p>
          <a:p>
            <a:pPr lvl="1"/>
            <a:r>
              <a:rPr lang="en-US" sz="3800" dirty="0">
                <a:sym typeface="Wingdings" panose="05000000000000000000" pitchFamily="2" charset="2"/>
              </a:rPr>
              <a:t>Entity Resolution Review</a:t>
            </a:r>
          </a:p>
          <a:p>
            <a:pPr lvl="1"/>
            <a:r>
              <a:rPr lang="en-US" sz="3800" dirty="0">
                <a:sym typeface="Wingdings" panose="05000000000000000000" pitchFamily="2" charset="2"/>
              </a:rPr>
              <a:t>Privacy Risk Assessment </a:t>
            </a:r>
          </a:p>
          <a:p>
            <a:pPr lvl="1"/>
            <a:r>
              <a:rPr lang="en-US" sz="3800" dirty="0">
                <a:sym typeface="Wingdings" panose="05000000000000000000" pitchFamily="2" charset="2"/>
              </a:rPr>
              <a:t>PII Portal Design</a:t>
            </a:r>
          </a:p>
        </p:txBody>
      </p:sp>
      <p:sp>
        <p:nvSpPr>
          <p:cNvPr id="4" name="Slide Number Placeholder 3">
            <a:extLst>
              <a:ext uri="{FF2B5EF4-FFF2-40B4-BE49-F238E27FC236}">
                <a16:creationId xmlns:a16="http://schemas.microsoft.com/office/drawing/2014/main" id="{51C1C38B-7E1A-48E1-86B0-023F077B2AE6}"/>
              </a:ext>
            </a:extLst>
          </p:cNvPr>
          <p:cNvSpPr>
            <a:spLocks noGrp="1"/>
          </p:cNvSpPr>
          <p:nvPr>
            <p:ph type="sldNum" sz="quarter" idx="12"/>
          </p:nvPr>
        </p:nvSpPr>
        <p:spPr/>
        <p:txBody>
          <a:bodyPr/>
          <a:lstStyle/>
          <a:p>
            <a:fld id="{177C4D40-1286-46A5-8E5F-0B6E4324D2BA}" type="slidenum">
              <a:rPr lang="en-US" smtClean="0"/>
              <a:t>32</a:t>
            </a:fld>
            <a:endParaRPr lang="en-US"/>
          </a:p>
        </p:txBody>
      </p:sp>
    </p:spTree>
    <p:extLst>
      <p:ext uri="{BB962C8B-B14F-4D97-AF65-F5344CB8AC3E}">
        <p14:creationId xmlns:p14="http://schemas.microsoft.com/office/powerpoint/2010/main" val="2451073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B5FE-1461-4E61-86D5-66BA8C8F67A1}"/>
              </a:ext>
            </a:extLst>
          </p:cNvPr>
          <p:cNvSpPr>
            <a:spLocks noGrp="1"/>
          </p:cNvSpPr>
          <p:nvPr>
            <p:ph type="title"/>
          </p:nvPr>
        </p:nvSpPr>
        <p:spPr/>
        <p:txBody>
          <a:bodyPr/>
          <a:lstStyle/>
          <a:p>
            <a:r>
              <a:rPr lang="en-US" dirty="0"/>
              <a:t>M2 – Privacy Analytics: Agenda &amp; Learning Goals</a:t>
            </a:r>
          </a:p>
        </p:txBody>
      </p:sp>
      <p:sp>
        <p:nvSpPr>
          <p:cNvPr id="3" name="Content Placeholder 2">
            <a:extLst>
              <a:ext uri="{FF2B5EF4-FFF2-40B4-BE49-F238E27FC236}">
                <a16:creationId xmlns:a16="http://schemas.microsoft.com/office/drawing/2014/main" id="{2DC14731-9AEC-4439-A306-0933BE94147F}"/>
              </a:ext>
            </a:extLst>
          </p:cNvPr>
          <p:cNvSpPr>
            <a:spLocks noGrp="1"/>
          </p:cNvSpPr>
          <p:nvPr>
            <p:ph idx="1"/>
          </p:nvPr>
        </p:nvSpPr>
        <p:spPr>
          <a:xfrm>
            <a:off x="838200" y="1825625"/>
            <a:ext cx="10515600" cy="4667250"/>
          </a:xfrm>
        </p:spPr>
        <p:txBody>
          <a:bodyPr>
            <a:normAutofit fontScale="92500" lnSpcReduction="20000"/>
          </a:bodyPr>
          <a:lstStyle/>
          <a:p>
            <a:pPr marL="514350" indent="-514350">
              <a:buFont typeface="+mj-lt"/>
              <a:buAutoNum type="arabicPeriod"/>
            </a:pPr>
            <a:r>
              <a:rPr lang="en-US" dirty="0"/>
              <a:t>We introduce our data breach monitoring system to automatically detect newly breached data.</a:t>
            </a:r>
          </a:p>
          <a:p>
            <a:pPr lvl="1"/>
            <a:r>
              <a:rPr lang="en-US" b="1" dirty="0"/>
              <a:t>Learning Goal:</a:t>
            </a:r>
            <a:r>
              <a:rPr lang="en-US" dirty="0"/>
              <a:t> You will know how to leverage RSS feeds to monitor data breach incidents from news and message boards.</a:t>
            </a:r>
          </a:p>
          <a:p>
            <a:pPr marL="514350" indent="-514350">
              <a:buFont typeface="+mj-lt"/>
              <a:buAutoNum type="arabicPeriod"/>
            </a:pPr>
            <a:r>
              <a:rPr lang="en-US" dirty="0"/>
              <a:t>We introduce surface web and deep web platforms for extending PII collection from the dark web.</a:t>
            </a:r>
          </a:p>
          <a:p>
            <a:pPr lvl="1"/>
            <a:r>
              <a:rPr lang="en-US" dirty="0"/>
              <a:t>Surface web: people search engines; deep web: social media</a:t>
            </a:r>
          </a:p>
          <a:p>
            <a:pPr lvl="1"/>
            <a:r>
              <a:rPr lang="en-US" b="1" dirty="0"/>
              <a:t>Learning Goal:</a:t>
            </a:r>
            <a:r>
              <a:rPr lang="en-US" dirty="0"/>
              <a:t> You will know what data is available in the surface web and deep web and will learn how to collect data from them through crawlers or APIs.</a:t>
            </a:r>
          </a:p>
          <a:p>
            <a:pPr marL="514350" indent="-514350">
              <a:buFont typeface="+mj-lt"/>
              <a:buAutoNum type="arabicPeriod"/>
            </a:pPr>
            <a:r>
              <a:rPr lang="en-US" dirty="0"/>
              <a:t>We review Entity Resolution (ER) for linking PII from the dark web to the surface web and deep web.</a:t>
            </a:r>
          </a:p>
          <a:p>
            <a:pPr lvl="1"/>
            <a:r>
              <a:rPr lang="en-US" b="1" dirty="0"/>
              <a:t>Learning Goal:</a:t>
            </a:r>
            <a:r>
              <a:rPr lang="en-US" dirty="0"/>
              <a:t> You will get familiar with ER, its methods, and its necessity for PII analytics.</a:t>
            </a:r>
          </a:p>
          <a:p>
            <a:pPr marL="514350" indent="-514350">
              <a:buFont typeface="+mj-lt"/>
              <a:buAutoNum type="arabicPeriod"/>
            </a:pPr>
            <a:r>
              <a:rPr lang="en-US" dirty="0"/>
              <a:t>We propose our PII Portal design and planning for building an end-to-end privacy assistant tool to increase users' awareness of privacy risk.</a:t>
            </a:r>
          </a:p>
        </p:txBody>
      </p:sp>
      <p:sp>
        <p:nvSpPr>
          <p:cNvPr id="4" name="Slide Number Placeholder 3">
            <a:extLst>
              <a:ext uri="{FF2B5EF4-FFF2-40B4-BE49-F238E27FC236}">
                <a16:creationId xmlns:a16="http://schemas.microsoft.com/office/drawing/2014/main" id="{F9D28400-CC06-4EF1-8AA9-0DC989BB5EAA}"/>
              </a:ext>
            </a:extLst>
          </p:cNvPr>
          <p:cNvSpPr>
            <a:spLocks noGrp="1"/>
          </p:cNvSpPr>
          <p:nvPr>
            <p:ph type="sldNum" sz="quarter" idx="12"/>
          </p:nvPr>
        </p:nvSpPr>
        <p:spPr/>
        <p:txBody>
          <a:bodyPr/>
          <a:lstStyle/>
          <a:p>
            <a:fld id="{177C4D40-1286-46A5-8E5F-0B6E4324D2BA}" type="slidenum">
              <a:rPr lang="en-US" smtClean="0"/>
              <a:t>33</a:t>
            </a:fld>
            <a:endParaRPr lang="en-US"/>
          </a:p>
        </p:txBody>
      </p:sp>
    </p:spTree>
    <p:extLst>
      <p:ext uri="{BB962C8B-B14F-4D97-AF65-F5344CB8AC3E}">
        <p14:creationId xmlns:p14="http://schemas.microsoft.com/office/powerpoint/2010/main" val="2206975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M2 – Privacy Analytics: Overview</a:t>
            </a:r>
          </a:p>
        </p:txBody>
      </p:sp>
      <p:sp>
        <p:nvSpPr>
          <p:cNvPr id="3" name="Content Placeholder 2"/>
          <p:cNvSpPr>
            <a:spLocks noGrp="1"/>
          </p:cNvSpPr>
          <p:nvPr>
            <p:ph idx="1"/>
          </p:nvPr>
        </p:nvSpPr>
        <p:spPr>
          <a:xfrm>
            <a:off x="838200" y="1540042"/>
            <a:ext cx="10515600" cy="4636921"/>
          </a:xfrm>
        </p:spPr>
        <p:txBody>
          <a:bodyPr>
            <a:normAutofit fontScale="92500" lnSpcReduction="10000"/>
          </a:bodyPr>
          <a:lstStyle/>
          <a:p>
            <a:r>
              <a:rPr lang="en-US" dirty="0"/>
              <a:t>Along with the proliferation of the internet comes immense privacy concerns about users’ Personally Identifiable Information (PII).</a:t>
            </a:r>
          </a:p>
          <a:p>
            <a:r>
              <a:rPr lang="en-US" dirty="0"/>
              <a:t>To inform users about their privacy risk, comprehensive privacy risk assessment is needed. </a:t>
            </a:r>
          </a:p>
          <a:p>
            <a:pPr marL="457200" lvl="1" indent="0">
              <a:buNone/>
            </a:pPr>
            <a:r>
              <a:rPr lang="en-US" dirty="0">
                <a:sym typeface="Wingdings" panose="05000000000000000000" pitchFamily="2" charset="2"/>
              </a:rPr>
              <a:t> </a:t>
            </a:r>
            <a:r>
              <a:rPr lang="en-US" dirty="0"/>
              <a:t>Requires matching exposed PII on both the dark web and surface web.</a:t>
            </a:r>
          </a:p>
          <a:p>
            <a:r>
              <a:rPr lang="en-US" dirty="0"/>
              <a:t>However, due to the incompleteness and inaccuracy of PII records, linking the exposed PII to users is a non-trivial task.</a:t>
            </a:r>
          </a:p>
          <a:p>
            <a:r>
              <a:rPr lang="en-US" dirty="0"/>
              <a:t>Entity Resolution (ER) techniques can be used to facilitate this task, </a:t>
            </a:r>
          </a:p>
          <a:p>
            <a:r>
              <a:rPr lang="en-US" dirty="0"/>
              <a:t>In sum, we need three components: comprehensive PII collection, ER, and privacy risk assessment. </a:t>
            </a:r>
          </a:p>
          <a:p>
            <a:r>
              <a:rPr lang="en-US" dirty="0"/>
              <a:t>We start with the PII collection and then proceed to the next two components.</a:t>
            </a:r>
          </a:p>
        </p:txBody>
      </p:sp>
      <p:sp>
        <p:nvSpPr>
          <p:cNvPr id="4" name="Slide Number Placeholder 3"/>
          <p:cNvSpPr>
            <a:spLocks noGrp="1"/>
          </p:cNvSpPr>
          <p:nvPr>
            <p:ph type="sldNum" sz="quarter" idx="12"/>
          </p:nvPr>
        </p:nvSpPr>
        <p:spPr/>
        <p:txBody>
          <a:bodyPr/>
          <a:lstStyle/>
          <a:p>
            <a:fld id="{177C4D40-1286-46A5-8E5F-0B6E4324D2BA}" type="slidenum">
              <a:rPr lang="en-US" smtClean="0"/>
              <a:t>34</a:t>
            </a:fld>
            <a:endParaRPr lang="en-US"/>
          </a:p>
        </p:txBody>
      </p:sp>
    </p:spTree>
    <p:extLst>
      <p:ext uri="{BB962C8B-B14F-4D97-AF65-F5344CB8AC3E}">
        <p14:creationId xmlns:p14="http://schemas.microsoft.com/office/powerpoint/2010/main" val="1805291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600" dirty="0"/>
              <a:t>M2 – PII Collection: Data Breach Monitoring System</a:t>
            </a:r>
          </a:p>
        </p:txBody>
      </p:sp>
      <p:sp>
        <p:nvSpPr>
          <p:cNvPr id="3" name="Content Placeholder 2"/>
          <p:cNvSpPr>
            <a:spLocks noGrp="1"/>
          </p:cNvSpPr>
          <p:nvPr>
            <p:ph idx="1"/>
          </p:nvPr>
        </p:nvSpPr>
        <p:spPr/>
        <p:txBody>
          <a:bodyPr>
            <a:normAutofit/>
          </a:bodyPr>
          <a:lstStyle/>
          <a:p>
            <a:r>
              <a:rPr lang="en-US" dirty="0"/>
              <a:t>Data Breach Monitoring System aims to consistently monitor and investigate emerging breaches.</a:t>
            </a:r>
          </a:p>
          <a:p>
            <a:r>
              <a:rPr lang="en-US" dirty="0"/>
              <a:t>We leverage RSS feeds to collect the latest data breach news from security message and news boards on the surface web.</a:t>
            </a:r>
          </a:p>
          <a:p>
            <a:pPr lvl="1"/>
            <a:r>
              <a:rPr lang="en-US" dirty="0"/>
              <a:t>RSS is a standardized XML format used to access content from websites, such as news headlines, blog posts, and other periodic content.</a:t>
            </a:r>
          </a:p>
          <a:p>
            <a:r>
              <a:rPr lang="en-US" dirty="0"/>
              <a:t>RSS feeds have a unique URI which users can access programmatically through RSS reader, script, or program</a:t>
            </a:r>
          </a:p>
          <a:p>
            <a:pPr lvl="1"/>
            <a:r>
              <a:rPr lang="en-US" dirty="0"/>
              <a:t>Next, we illustrate our proposed data breach monitoring system.</a:t>
            </a:r>
          </a:p>
        </p:txBody>
      </p:sp>
      <p:sp>
        <p:nvSpPr>
          <p:cNvPr id="4" name="Slide Number Placeholder 3"/>
          <p:cNvSpPr>
            <a:spLocks noGrp="1"/>
          </p:cNvSpPr>
          <p:nvPr>
            <p:ph type="sldNum" sz="quarter" idx="12"/>
          </p:nvPr>
        </p:nvSpPr>
        <p:spPr/>
        <p:txBody>
          <a:bodyPr/>
          <a:lstStyle/>
          <a:p>
            <a:fld id="{177C4D40-1286-46A5-8E5F-0B6E4324D2BA}" type="slidenum">
              <a:rPr lang="en-US" smtClean="0"/>
              <a:t>35</a:t>
            </a:fld>
            <a:endParaRPr lang="en-US"/>
          </a:p>
        </p:txBody>
      </p:sp>
    </p:spTree>
    <p:extLst>
      <p:ext uri="{BB962C8B-B14F-4D97-AF65-F5344CB8AC3E}">
        <p14:creationId xmlns:p14="http://schemas.microsoft.com/office/powerpoint/2010/main" val="3967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4DF47-4A18-4312-8278-51CD549625D9}"/>
              </a:ext>
            </a:extLst>
          </p:cNvPr>
          <p:cNvSpPr>
            <a:spLocks noGrp="1"/>
          </p:cNvSpPr>
          <p:nvPr>
            <p:ph type="title"/>
          </p:nvPr>
        </p:nvSpPr>
        <p:spPr/>
        <p:txBody>
          <a:bodyPr>
            <a:normAutofit/>
          </a:bodyPr>
          <a:lstStyle/>
          <a:p>
            <a:r>
              <a:rPr lang="en-US" sz="3600" dirty="0"/>
              <a:t>M2 – PII Collection: Data Breach Monitoring System</a:t>
            </a:r>
          </a:p>
        </p:txBody>
      </p:sp>
      <p:sp>
        <p:nvSpPr>
          <p:cNvPr id="4" name="Slide Number Placeholder 3">
            <a:extLst>
              <a:ext uri="{FF2B5EF4-FFF2-40B4-BE49-F238E27FC236}">
                <a16:creationId xmlns:a16="http://schemas.microsoft.com/office/drawing/2014/main" id="{14224569-5A8A-4C13-A29A-CDDC66B975B1}"/>
              </a:ext>
            </a:extLst>
          </p:cNvPr>
          <p:cNvSpPr>
            <a:spLocks noGrp="1"/>
          </p:cNvSpPr>
          <p:nvPr>
            <p:ph type="sldNum" sz="quarter" idx="12"/>
          </p:nvPr>
        </p:nvSpPr>
        <p:spPr/>
        <p:txBody>
          <a:bodyPr/>
          <a:lstStyle/>
          <a:p>
            <a:fld id="{177C4D40-1286-46A5-8E5F-0B6E4324D2BA}" type="slidenum">
              <a:rPr lang="en-US" smtClean="0"/>
              <a:t>36</a:t>
            </a:fld>
            <a:endParaRPr lang="en-US"/>
          </a:p>
        </p:txBody>
      </p:sp>
      <p:grpSp>
        <p:nvGrpSpPr>
          <p:cNvPr id="5" name="Group 4"/>
          <p:cNvGrpSpPr/>
          <p:nvPr/>
        </p:nvGrpSpPr>
        <p:grpSpPr>
          <a:xfrm>
            <a:off x="240014" y="1915941"/>
            <a:ext cx="11828992" cy="4440409"/>
            <a:chOff x="546823" y="1460434"/>
            <a:chExt cx="11828992" cy="4440409"/>
          </a:xfrm>
        </p:grpSpPr>
        <p:sp>
          <p:nvSpPr>
            <p:cNvPr id="6" name="Rectangle 5">
              <a:extLst>
                <a:ext uri="{FF2B5EF4-FFF2-40B4-BE49-F238E27FC236}">
                  <a16:creationId xmlns:a16="http://schemas.microsoft.com/office/drawing/2014/main" id="{C15DC6D8-BC48-49CF-8380-1AF9333D090F}"/>
                </a:ext>
              </a:extLst>
            </p:cNvPr>
            <p:cNvSpPr/>
            <p:nvPr/>
          </p:nvSpPr>
          <p:spPr>
            <a:xfrm>
              <a:off x="3677340" y="1460434"/>
              <a:ext cx="4489770" cy="44404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4">
              <a:extLst>
                <a:ext uri="{FF2B5EF4-FFF2-40B4-BE49-F238E27FC236}">
                  <a16:creationId xmlns:a16="http://schemas.microsoft.com/office/drawing/2014/main" id="{E48B17A6-E7EC-4F51-A75C-D4F95E1BD081}"/>
                </a:ext>
              </a:extLst>
            </p:cNvPr>
            <p:cNvSpPr/>
            <p:nvPr/>
          </p:nvSpPr>
          <p:spPr>
            <a:xfrm>
              <a:off x="546823" y="2903397"/>
              <a:ext cx="2214186" cy="12038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C180CD7-9EE6-464E-8101-CC85277549F8}"/>
                </a:ext>
              </a:extLst>
            </p:cNvPr>
            <p:cNvSpPr txBox="1"/>
            <p:nvPr/>
          </p:nvSpPr>
          <p:spPr>
            <a:xfrm>
              <a:off x="4997937" y="5506935"/>
              <a:ext cx="1455495" cy="369332"/>
            </a:xfrm>
            <a:prstGeom prst="rect">
              <a:avLst/>
            </a:prstGeom>
            <a:noFill/>
          </p:spPr>
          <p:txBody>
            <a:bodyPr wrap="square" rtlCol="0">
              <a:spAutoFit/>
            </a:bodyPr>
            <a:lstStyle/>
            <a:p>
              <a:r>
                <a:rPr lang="en-US" dirty="0"/>
                <a:t>AI Lab Server</a:t>
              </a:r>
            </a:p>
          </p:txBody>
        </p:sp>
        <p:sp>
          <p:nvSpPr>
            <p:cNvPr id="9" name="Rectangle: Rounded Corners 6">
              <a:extLst>
                <a:ext uri="{FF2B5EF4-FFF2-40B4-BE49-F238E27FC236}">
                  <a16:creationId xmlns:a16="http://schemas.microsoft.com/office/drawing/2014/main" id="{7D1F5D74-D6DB-4F35-AF31-9F752D427494}"/>
                </a:ext>
              </a:extLst>
            </p:cNvPr>
            <p:cNvSpPr/>
            <p:nvPr/>
          </p:nvSpPr>
          <p:spPr>
            <a:xfrm>
              <a:off x="4365880" y="2053385"/>
              <a:ext cx="2469100" cy="25665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26F48C-C446-4D69-94D1-E72E8C8C238A}"/>
                </a:ext>
              </a:extLst>
            </p:cNvPr>
            <p:cNvSpPr txBox="1"/>
            <p:nvPr/>
          </p:nvSpPr>
          <p:spPr>
            <a:xfrm>
              <a:off x="4808828" y="2041682"/>
              <a:ext cx="1799197" cy="646331"/>
            </a:xfrm>
            <a:prstGeom prst="rect">
              <a:avLst/>
            </a:prstGeom>
            <a:noFill/>
          </p:spPr>
          <p:txBody>
            <a:bodyPr wrap="square" rtlCol="0">
              <a:spAutoFit/>
            </a:bodyPr>
            <a:lstStyle/>
            <a:p>
              <a:r>
                <a:rPr lang="en-US" dirty="0"/>
                <a:t>Python Script</a:t>
              </a:r>
            </a:p>
            <a:p>
              <a:endParaRPr lang="en-US" dirty="0"/>
            </a:p>
          </p:txBody>
        </p:sp>
        <p:pic>
          <p:nvPicPr>
            <p:cNvPr id="11" name="Graphic 13" descr="Table">
              <a:extLst>
                <a:ext uri="{FF2B5EF4-FFF2-40B4-BE49-F238E27FC236}">
                  <a16:creationId xmlns:a16="http://schemas.microsoft.com/office/drawing/2014/main" id="{DB460371-87CE-4A21-9868-1A4F1C97B67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4980" y="4411796"/>
              <a:ext cx="914400" cy="914400"/>
            </a:xfrm>
            <a:prstGeom prst="rect">
              <a:avLst/>
            </a:prstGeom>
          </p:spPr>
        </p:pic>
        <p:pic>
          <p:nvPicPr>
            <p:cNvPr id="12" name="Graphic 15" descr="Document">
              <a:extLst>
                <a:ext uri="{FF2B5EF4-FFF2-40B4-BE49-F238E27FC236}">
                  <a16:creationId xmlns:a16="http://schemas.microsoft.com/office/drawing/2014/main" id="{B6BA62EA-D589-4930-A73D-CEE2B270B0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65086" y="3551901"/>
              <a:ext cx="914400" cy="914400"/>
            </a:xfrm>
            <a:prstGeom prst="rect">
              <a:avLst/>
            </a:prstGeom>
          </p:spPr>
        </p:pic>
        <p:pic>
          <p:nvPicPr>
            <p:cNvPr id="13" name="Graphic 17" descr="Checklist">
              <a:extLst>
                <a:ext uri="{FF2B5EF4-FFF2-40B4-BE49-F238E27FC236}">
                  <a16:creationId xmlns:a16="http://schemas.microsoft.com/office/drawing/2014/main" id="{745DE49F-EC13-493F-B67B-45FB661AC1A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98539" y="2491717"/>
              <a:ext cx="1060184" cy="1060184"/>
            </a:xfrm>
            <a:prstGeom prst="rect">
              <a:avLst/>
            </a:prstGeom>
          </p:spPr>
        </p:pic>
        <p:sp>
          <p:nvSpPr>
            <p:cNvPr id="14" name="TextBox 13">
              <a:extLst>
                <a:ext uri="{FF2B5EF4-FFF2-40B4-BE49-F238E27FC236}">
                  <a16:creationId xmlns:a16="http://schemas.microsoft.com/office/drawing/2014/main" id="{CA2DF415-EA48-4C60-8BD0-06ACFE4BE453}"/>
                </a:ext>
              </a:extLst>
            </p:cNvPr>
            <p:cNvSpPr txBox="1"/>
            <p:nvPr/>
          </p:nvSpPr>
          <p:spPr>
            <a:xfrm>
              <a:off x="5245707" y="2370721"/>
              <a:ext cx="1299238" cy="923330"/>
            </a:xfrm>
            <a:prstGeom prst="rect">
              <a:avLst/>
            </a:prstGeom>
            <a:noFill/>
          </p:spPr>
          <p:txBody>
            <a:bodyPr wrap="square" rtlCol="0">
              <a:spAutoFit/>
            </a:bodyPr>
            <a:lstStyle/>
            <a:p>
              <a:r>
                <a:rPr lang="en-US" dirty="0"/>
                <a:t>Date</a:t>
              </a:r>
            </a:p>
            <a:p>
              <a:r>
                <a:rPr lang="en-US" dirty="0"/>
                <a:t>Relevance</a:t>
              </a:r>
            </a:p>
            <a:p>
              <a:r>
                <a:rPr lang="en-US" dirty="0"/>
                <a:t>Existing </a:t>
              </a:r>
            </a:p>
          </p:txBody>
        </p:sp>
        <p:sp>
          <p:nvSpPr>
            <p:cNvPr id="15" name="Rectangle: Rounded Corners 19">
              <a:extLst>
                <a:ext uri="{FF2B5EF4-FFF2-40B4-BE49-F238E27FC236}">
                  <a16:creationId xmlns:a16="http://schemas.microsoft.com/office/drawing/2014/main" id="{0ADF3006-621D-4999-8402-B6AA3E3E9FDB}"/>
                </a:ext>
              </a:extLst>
            </p:cNvPr>
            <p:cNvSpPr/>
            <p:nvPr/>
          </p:nvSpPr>
          <p:spPr>
            <a:xfrm>
              <a:off x="3939378" y="1578846"/>
              <a:ext cx="4013933" cy="38442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23E23B4-2378-4B08-8BF1-F2548390CA0E}"/>
                </a:ext>
              </a:extLst>
            </p:cNvPr>
            <p:cNvSpPr txBox="1"/>
            <p:nvPr/>
          </p:nvSpPr>
          <p:spPr>
            <a:xfrm>
              <a:off x="4264445" y="1604045"/>
              <a:ext cx="3144483" cy="369332"/>
            </a:xfrm>
            <a:prstGeom prst="rect">
              <a:avLst/>
            </a:prstGeom>
            <a:noFill/>
          </p:spPr>
          <p:txBody>
            <a:bodyPr wrap="square" rtlCol="0">
              <a:spAutoFit/>
            </a:bodyPr>
            <a:lstStyle/>
            <a:p>
              <a:r>
                <a:rPr lang="en-US" dirty="0"/>
                <a:t>Task Scheduler: Every 24 hours</a:t>
              </a:r>
            </a:p>
          </p:txBody>
        </p:sp>
        <p:cxnSp>
          <p:nvCxnSpPr>
            <p:cNvPr id="17" name="Straight Arrow Connector 16">
              <a:extLst>
                <a:ext uri="{FF2B5EF4-FFF2-40B4-BE49-F238E27FC236}">
                  <a16:creationId xmlns:a16="http://schemas.microsoft.com/office/drawing/2014/main" id="{D69333B0-4E8E-4925-B048-82D33E1B9B41}"/>
                </a:ext>
              </a:extLst>
            </p:cNvPr>
            <p:cNvCxnSpPr>
              <a:cxnSpLocks/>
            </p:cNvCxnSpPr>
            <p:nvPr/>
          </p:nvCxnSpPr>
          <p:spPr>
            <a:xfrm>
              <a:off x="5701847" y="3275608"/>
              <a:ext cx="0" cy="572792"/>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9286AF63-BD50-4D43-BC3D-D2D334F1C6C2}"/>
                </a:ext>
              </a:extLst>
            </p:cNvPr>
            <p:cNvSpPr txBox="1"/>
            <p:nvPr/>
          </p:nvSpPr>
          <p:spPr>
            <a:xfrm>
              <a:off x="5379487" y="3848400"/>
              <a:ext cx="914400" cy="369332"/>
            </a:xfrm>
            <a:prstGeom prst="rect">
              <a:avLst/>
            </a:prstGeom>
            <a:noFill/>
          </p:spPr>
          <p:txBody>
            <a:bodyPr wrap="square" rtlCol="0">
              <a:spAutoFit/>
            </a:bodyPr>
            <a:lstStyle/>
            <a:p>
              <a:r>
                <a:rPr lang="en-US" dirty="0"/>
                <a:t>Shelve</a:t>
              </a:r>
            </a:p>
          </p:txBody>
        </p:sp>
        <p:cxnSp>
          <p:nvCxnSpPr>
            <p:cNvPr id="19" name="Connector: Elbow 29">
              <a:extLst>
                <a:ext uri="{FF2B5EF4-FFF2-40B4-BE49-F238E27FC236}">
                  <a16:creationId xmlns:a16="http://schemas.microsoft.com/office/drawing/2014/main" id="{109AB685-C0FA-40E0-AC45-F75517F4E229}"/>
                </a:ext>
              </a:extLst>
            </p:cNvPr>
            <p:cNvCxnSpPr>
              <a:stCxn id="18" idx="3"/>
              <a:endCxn id="11" idx="0"/>
            </p:cNvCxnSpPr>
            <p:nvPr/>
          </p:nvCxnSpPr>
          <p:spPr>
            <a:xfrm>
              <a:off x="6293887" y="4033066"/>
              <a:ext cx="998293" cy="378730"/>
            </a:xfrm>
            <a:prstGeom prst="bentConnector2">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E53D5746-A788-4849-8380-E6600829814C}"/>
                </a:ext>
              </a:extLst>
            </p:cNvPr>
            <p:cNvSpPr txBox="1"/>
            <p:nvPr/>
          </p:nvSpPr>
          <p:spPr>
            <a:xfrm>
              <a:off x="5946344" y="4728697"/>
              <a:ext cx="990885" cy="369332"/>
            </a:xfrm>
            <a:prstGeom prst="rect">
              <a:avLst/>
            </a:prstGeom>
            <a:noFill/>
          </p:spPr>
          <p:txBody>
            <a:bodyPr wrap="square" rtlCol="0">
              <a:spAutoFit/>
            </a:bodyPr>
            <a:lstStyle/>
            <a:p>
              <a:r>
                <a:rPr lang="en-US" dirty="0"/>
                <a:t>CSV file</a:t>
              </a:r>
            </a:p>
          </p:txBody>
        </p:sp>
        <p:sp>
          <p:nvSpPr>
            <p:cNvPr id="21" name="TextBox 20">
              <a:extLst>
                <a:ext uri="{FF2B5EF4-FFF2-40B4-BE49-F238E27FC236}">
                  <a16:creationId xmlns:a16="http://schemas.microsoft.com/office/drawing/2014/main" id="{62B6259D-4DF3-4021-BEDB-74B60281BC54}"/>
                </a:ext>
              </a:extLst>
            </p:cNvPr>
            <p:cNvSpPr txBox="1"/>
            <p:nvPr/>
          </p:nvSpPr>
          <p:spPr>
            <a:xfrm>
              <a:off x="838200" y="3039324"/>
              <a:ext cx="1822222" cy="923330"/>
            </a:xfrm>
            <a:prstGeom prst="rect">
              <a:avLst/>
            </a:prstGeom>
            <a:noFill/>
          </p:spPr>
          <p:txBody>
            <a:bodyPr wrap="square" rtlCol="0">
              <a:spAutoFit/>
            </a:bodyPr>
            <a:lstStyle/>
            <a:p>
              <a:r>
                <a:rPr lang="en-US" dirty="0"/>
                <a:t>Data Breach News Sources:</a:t>
              </a:r>
            </a:p>
            <a:p>
              <a:r>
                <a:rPr lang="en-US" dirty="0"/>
                <a:t>RSS Feeds, Reddit</a:t>
              </a:r>
            </a:p>
          </p:txBody>
        </p:sp>
        <p:cxnSp>
          <p:nvCxnSpPr>
            <p:cNvPr id="22" name="Connector: Elbow 37">
              <a:extLst>
                <a:ext uri="{FF2B5EF4-FFF2-40B4-BE49-F238E27FC236}">
                  <a16:creationId xmlns:a16="http://schemas.microsoft.com/office/drawing/2014/main" id="{A95D0413-90B3-4DDB-BFF9-C1521C31B289}"/>
                </a:ext>
              </a:extLst>
            </p:cNvPr>
            <p:cNvCxnSpPr>
              <a:cxnSpLocks/>
            </p:cNvCxnSpPr>
            <p:nvPr/>
          </p:nvCxnSpPr>
          <p:spPr>
            <a:xfrm flipV="1">
              <a:off x="1653916" y="2524841"/>
              <a:ext cx="2697714" cy="378557"/>
            </a:xfrm>
            <a:prstGeom prst="bentConnector3">
              <a:avLst>
                <a:gd name="adj1" fmla="val 986"/>
              </a:avLst>
            </a:prstGeom>
            <a:ln w="12700">
              <a:tailEnd type="triangle"/>
            </a:ln>
          </p:spPr>
          <p:style>
            <a:lnRef idx="1">
              <a:schemeClr val="dk1"/>
            </a:lnRef>
            <a:fillRef idx="0">
              <a:schemeClr val="dk1"/>
            </a:fillRef>
            <a:effectRef idx="0">
              <a:schemeClr val="dk1"/>
            </a:effectRef>
            <a:fontRef idx="minor">
              <a:schemeClr val="tx1"/>
            </a:fontRef>
          </p:style>
        </p:cxnSp>
        <p:cxnSp>
          <p:nvCxnSpPr>
            <p:cNvPr id="23" name="Connector: Elbow 39">
              <a:extLst>
                <a:ext uri="{FF2B5EF4-FFF2-40B4-BE49-F238E27FC236}">
                  <a16:creationId xmlns:a16="http://schemas.microsoft.com/office/drawing/2014/main" id="{870F286A-44FA-4549-852C-8FA5243E32E0}"/>
                </a:ext>
              </a:extLst>
            </p:cNvPr>
            <p:cNvCxnSpPr>
              <a:cxnSpLocks/>
              <a:endCxn id="7" idx="2"/>
            </p:cNvCxnSpPr>
            <p:nvPr/>
          </p:nvCxnSpPr>
          <p:spPr>
            <a:xfrm rot="10800000">
              <a:off x="1653916" y="4107248"/>
              <a:ext cx="2762250" cy="304548"/>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4031454F-53DF-4D2A-ABEA-B9D3D208D404}"/>
                </a:ext>
              </a:extLst>
            </p:cNvPr>
            <p:cNvSpPr txBox="1"/>
            <p:nvPr/>
          </p:nvSpPr>
          <p:spPr>
            <a:xfrm>
              <a:off x="2329979" y="4474045"/>
              <a:ext cx="957443" cy="369332"/>
            </a:xfrm>
            <a:prstGeom prst="rect">
              <a:avLst/>
            </a:prstGeom>
            <a:noFill/>
          </p:spPr>
          <p:txBody>
            <a:bodyPr wrap="square" rtlCol="0">
              <a:spAutoFit/>
            </a:bodyPr>
            <a:lstStyle/>
            <a:p>
              <a:r>
                <a:rPr lang="en-US" dirty="0"/>
                <a:t>Request</a:t>
              </a:r>
            </a:p>
          </p:txBody>
        </p:sp>
        <p:sp>
          <p:nvSpPr>
            <p:cNvPr id="25" name="TextBox 24">
              <a:extLst>
                <a:ext uri="{FF2B5EF4-FFF2-40B4-BE49-F238E27FC236}">
                  <a16:creationId xmlns:a16="http://schemas.microsoft.com/office/drawing/2014/main" id="{34A5F099-B49E-4E4B-AB83-23AB89D124C9}"/>
                </a:ext>
              </a:extLst>
            </p:cNvPr>
            <p:cNvSpPr txBox="1"/>
            <p:nvPr/>
          </p:nvSpPr>
          <p:spPr>
            <a:xfrm>
              <a:off x="2440513" y="2155508"/>
              <a:ext cx="736376" cy="369332"/>
            </a:xfrm>
            <a:prstGeom prst="rect">
              <a:avLst/>
            </a:prstGeom>
            <a:noFill/>
          </p:spPr>
          <p:txBody>
            <a:bodyPr wrap="square" rtlCol="0">
              <a:spAutoFit/>
            </a:bodyPr>
            <a:lstStyle/>
            <a:p>
              <a:r>
                <a:rPr lang="en-US" dirty="0"/>
                <a:t>Data</a:t>
              </a:r>
            </a:p>
          </p:txBody>
        </p:sp>
        <p:sp>
          <p:nvSpPr>
            <p:cNvPr id="26" name="Rectangle 25">
              <a:extLst>
                <a:ext uri="{FF2B5EF4-FFF2-40B4-BE49-F238E27FC236}">
                  <a16:creationId xmlns:a16="http://schemas.microsoft.com/office/drawing/2014/main" id="{DAA1A7FC-D4DB-47F4-8D86-22B2B3D83D04}"/>
                </a:ext>
              </a:extLst>
            </p:cNvPr>
            <p:cNvSpPr/>
            <p:nvPr/>
          </p:nvSpPr>
          <p:spPr>
            <a:xfrm>
              <a:off x="8724632" y="1464050"/>
              <a:ext cx="2898887" cy="34809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39FF514-9366-4F2B-B3B2-F850256A33FC}"/>
                </a:ext>
              </a:extLst>
            </p:cNvPr>
            <p:cNvSpPr txBox="1"/>
            <p:nvPr/>
          </p:nvSpPr>
          <p:spPr>
            <a:xfrm>
              <a:off x="9859134" y="4544329"/>
              <a:ext cx="778992" cy="369332"/>
            </a:xfrm>
            <a:prstGeom prst="rect">
              <a:avLst/>
            </a:prstGeom>
            <a:noFill/>
          </p:spPr>
          <p:txBody>
            <a:bodyPr wrap="square" rtlCol="0">
              <a:spAutoFit/>
            </a:bodyPr>
            <a:lstStyle/>
            <a:p>
              <a:r>
                <a:rPr lang="en-US" dirty="0"/>
                <a:t>Slack</a:t>
              </a:r>
            </a:p>
          </p:txBody>
        </p:sp>
        <p:sp>
          <p:nvSpPr>
            <p:cNvPr id="28" name="Rectangle: Rounded Corners 55">
              <a:extLst>
                <a:ext uri="{FF2B5EF4-FFF2-40B4-BE49-F238E27FC236}">
                  <a16:creationId xmlns:a16="http://schemas.microsoft.com/office/drawing/2014/main" id="{0068E73E-2C3C-44F0-8E0D-9F28EA1163DD}"/>
                </a:ext>
              </a:extLst>
            </p:cNvPr>
            <p:cNvSpPr/>
            <p:nvPr/>
          </p:nvSpPr>
          <p:spPr>
            <a:xfrm>
              <a:off x="8878695" y="1838743"/>
              <a:ext cx="2672462" cy="26047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559BE4F-3CE7-4671-91DA-5DE618D806BC}"/>
                </a:ext>
              </a:extLst>
            </p:cNvPr>
            <p:cNvSpPr txBox="1"/>
            <p:nvPr/>
          </p:nvSpPr>
          <p:spPr>
            <a:xfrm>
              <a:off x="8822761" y="2072811"/>
              <a:ext cx="2973444" cy="369332"/>
            </a:xfrm>
            <a:prstGeom prst="rect">
              <a:avLst/>
            </a:prstGeom>
            <a:noFill/>
          </p:spPr>
          <p:txBody>
            <a:bodyPr wrap="square" rtlCol="0">
              <a:spAutoFit/>
            </a:bodyPr>
            <a:lstStyle/>
            <a:p>
              <a:r>
                <a:rPr lang="en-US" dirty="0"/>
                <a:t>Daily News Update Channel</a:t>
              </a:r>
            </a:p>
          </p:txBody>
        </p:sp>
        <p:sp>
          <p:nvSpPr>
            <p:cNvPr id="30" name="Rectangle: Rounded Corners 57">
              <a:extLst>
                <a:ext uri="{FF2B5EF4-FFF2-40B4-BE49-F238E27FC236}">
                  <a16:creationId xmlns:a16="http://schemas.microsoft.com/office/drawing/2014/main" id="{2F38052E-6DB5-4C94-92F3-23E45E988C4F}"/>
                </a:ext>
              </a:extLst>
            </p:cNvPr>
            <p:cNvSpPr/>
            <p:nvPr/>
          </p:nvSpPr>
          <p:spPr>
            <a:xfrm>
              <a:off x="9064515" y="2503160"/>
              <a:ext cx="2368230" cy="1651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99CFA01-5113-4D16-A84E-4A504CB06ADD}"/>
                </a:ext>
              </a:extLst>
            </p:cNvPr>
            <p:cNvSpPr txBox="1"/>
            <p:nvPr/>
          </p:nvSpPr>
          <p:spPr>
            <a:xfrm>
              <a:off x="9760465" y="2497475"/>
              <a:ext cx="689765" cy="369332"/>
            </a:xfrm>
            <a:prstGeom prst="rect">
              <a:avLst/>
            </a:prstGeom>
            <a:noFill/>
          </p:spPr>
          <p:txBody>
            <a:bodyPr wrap="square" rtlCol="0">
              <a:spAutoFit/>
            </a:bodyPr>
            <a:lstStyle/>
            <a:p>
              <a:r>
                <a:rPr lang="en-US" dirty="0"/>
                <a:t>Post</a:t>
              </a:r>
            </a:p>
          </p:txBody>
        </p:sp>
        <p:pic>
          <p:nvPicPr>
            <p:cNvPr id="32" name="Graphic 60" descr="Speech">
              <a:extLst>
                <a:ext uri="{FF2B5EF4-FFF2-40B4-BE49-F238E27FC236}">
                  <a16:creationId xmlns:a16="http://schemas.microsoft.com/office/drawing/2014/main" id="{92B0A30B-B578-4D30-BFF0-C13A2AB80E7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88088" y="3026133"/>
              <a:ext cx="914400" cy="914400"/>
            </a:xfrm>
            <a:prstGeom prst="rect">
              <a:avLst/>
            </a:prstGeom>
          </p:spPr>
        </p:pic>
        <p:sp>
          <p:nvSpPr>
            <p:cNvPr id="33" name="TextBox 32">
              <a:extLst>
                <a:ext uri="{FF2B5EF4-FFF2-40B4-BE49-F238E27FC236}">
                  <a16:creationId xmlns:a16="http://schemas.microsoft.com/office/drawing/2014/main" id="{E9C0D674-DAE0-4117-8A41-E44B757C3443}"/>
                </a:ext>
              </a:extLst>
            </p:cNvPr>
            <p:cNvSpPr txBox="1"/>
            <p:nvPr/>
          </p:nvSpPr>
          <p:spPr>
            <a:xfrm>
              <a:off x="10045262" y="2924755"/>
              <a:ext cx="1242757" cy="1200329"/>
            </a:xfrm>
            <a:prstGeom prst="rect">
              <a:avLst/>
            </a:prstGeom>
            <a:noFill/>
          </p:spPr>
          <p:txBody>
            <a:bodyPr wrap="square" rtlCol="0">
              <a:spAutoFit/>
            </a:bodyPr>
            <a:lstStyle/>
            <a:p>
              <a:r>
                <a:rPr lang="en-US" dirty="0"/>
                <a:t>Source</a:t>
              </a:r>
            </a:p>
            <a:p>
              <a:r>
                <a:rPr lang="en-US" dirty="0"/>
                <a:t>Headline</a:t>
              </a:r>
            </a:p>
            <a:p>
              <a:r>
                <a:rPr lang="en-US" dirty="0"/>
                <a:t>Date</a:t>
              </a:r>
            </a:p>
            <a:p>
              <a:r>
                <a:rPr lang="en-US" dirty="0"/>
                <a:t>Link</a:t>
              </a:r>
            </a:p>
          </p:txBody>
        </p:sp>
        <p:cxnSp>
          <p:nvCxnSpPr>
            <p:cNvPr id="34" name="Straight Arrow Connector 33">
              <a:extLst>
                <a:ext uri="{FF2B5EF4-FFF2-40B4-BE49-F238E27FC236}">
                  <a16:creationId xmlns:a16="http://schemas.microsoft.com/office/drawing/2014/main" id="{CF9C3347-CD56-433A-97FB-ACFF38EA372A}"/>
                </a:ext>
              </a:extLst>
            </p:cNvPr>
            <p:cNvCxnSpPr>
              <a:cxnSpLocks/>
              <a:stCxn id="9" idx="3"/>
              <a:endCxn id="30" idx="1"/>
            </p:cNvCxnSpPr>
            <p:nvPr/>
          </p:nvCxnSpPr>
          <p:spPr>
            <a:xfrm flipV="1">
              <a:off x="6834980" y="3328752"/>
              <a:ext cx="2229535" cy="78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969A844-0657-4261-86F9-724E54A75C69}"/>
                </a:ext>
              </a:extLst>
            </p:cNvPr>
            <p:cNvSpPr/>
            <p:nvPr/>
          </p:nvSpPr>
          <p:spPr>
            <a:xfrm>
              <a:off x="8238464" y="5094562"/>
              <a:ext cx="4137351" cy="369332"/>
            </a:xfrm>
            <a:prstGeom prst="rect">
              <a:avLst/>
            </a:prstGeom>
          </p:spPr>
          <p:txBody>
            <a:bodyPr wrap="none">
              <a:spAutoFit/>
            </a:bodyPr>
            <a:lstStyle/>
            <a:p>
              <a:pPr lvl="0"/>
              <a:r>
                <a:rPr lang="en-US" b="1" dirty="0">
                  <a:solidFill>
                    <a:schemeClr val="dk1"/>
                  </a:solidFill>
                  <a:ea typeface="Calibri"/>
                  <a:cs typeface="Calibri"/>
                  <a:sym typeface="Calibri"/>
                </a:rPr>
                <a:t>Figure 14. </a:t>
              </a:r>
              <a:r>
                <a:rPr lang="en-US" dirty="0">
                  <a:solidFill>
                    <a:schemeClr val="dk1"/>
                  </a:solidFill>
                  <a:ea typeface="Calibri"/>
                  <a:cs typeface="Calibri"/>
                  <a:sym typeface="Calibri"/>
                </a:rPr>
                <a:t>Data Breach Monitoring System</a:t>
              </a:r>
              <a:endParaRPr lang="en-US" sz="2400" dirty="0"/>
            </a:p>
          </p:txBody>
        </p:sp>
      </p:grpSp>
      <p:sp>
        <p:nvSpPr>
          <p:cNvPr id="38" name="TextBox 37"/>
          <p:cNvSpPr txBox="1"/>
          <p:nvPr/>
        </p:nvSpPr>
        <p:spPr>
          <a:xfrm>
            <a:off x="544970" y="2918053"/>
            <a:ext cx="301686" cy="369332"/>
          </a:xfrm>
          <a:prstGeom prst="rect">
            <a:avLst/>
          </a:prstGeom>
          <a:noFill/>
          <a:ln>
            <a:solidFill>
              <a:srgbClr val="FF0000"/>
            </a:solidFill>
          </a:ln>
        </p:spPr>
        <p:txBody>
          <a:bodyPr wrap="none" rtlCol="0">
            <a:spAutoFit/>
          </a:bodyPr>
          <a:lstStyle/>
          <a:p>
            <a:r>
              <a:rPr lang="en-US" dirty="0"/>
              <a:t>1</a:t>
            </a:r>
          </a:p>
        </p:txBody>
      </p:sp>
      <p:sp>
        <p:nvSpPr>
          <p:cNvPr id="39" name="TextBox 38"/>
          <p:cNvSpPr txBox="1"/>
          <p:nvPr/>
        </p:nvSpPr>
        <p:spPr>
          <a:xfrm>
            <a:off x="2752590" y="4425800"/>
            <a:ext cx="301686" cy="369332"/>
          </a:xfrm>
          <a:prstGeom prst="rect">
            <a:avLst/>
          </a:prstGeom>
          <a:noFill/>
          <a:ln>
            <a:solidFill>
              <a:srgbClr val="FF0000"/>
            </a:solidFill>
          </a:ln>
        </p:spPr>
        <p:txBody>
          <a:bodyPr wrap="none" rtlCol="0">
            <a:spAutoFit/>
          </a:bodyPr>
          <a:lstStyle/>
          <a:p>
            <a:r>
              <a:rPr lang="en-US" dirty="0"/>
              <a:t>2</a:t>
            </a:r>
          </a:p>
        </p:txBody>
      </p:sp>
      <p:sp>
        <p:nvSpPr>
          <p:cNvPr id="40" name="TextBox 39"/>
          <p:cNvSpPr txBox="1"/>
          <p:nvPr/>
        </p:nvSpPr>
        <p:spPr>
          <a:xfrm>
            <a:off x="5871655" y="3443006"/>
            <a:ext cx="301686" cy="369332"/>
          </a:xfrm>
          <a:prstGeom prst="rect">
            <a:avLst/>
          </a:prstGeom>
          <a:noFill/>
          <a:ln>
            <a:solidFill>
              <a:srgbClr val="FF0000"/>
            </a:solidFill>
          </a:ln>
        </p:spPr>
        <p:txBody>
          <a:bodyPr wrap="none" rtlCol="0">
            <a:spAutoFit/>
          </a:bodyPr>
          <a:lstStyle/>
          <a:p>
            <a:r>
              <a:rPr lang="en-US" dirty="0"/>
              <a:t>3</a:t>
            </a:r>
          </a:p>
        </p:txBody>
      </p:sp>
      <p:sp>
        <p:nvSpPr>
          <p:cNvPr id="41" name="TextBox 40"/>
          <p:cNvSpPr txBox="1"/>
          <p:nvPr/>
        </p:nvSpPr>
        <p:spPr>
          <a:xfrm>
            <a:off x="6973599" y="2101454"/>
            <a:ext cx="301686" cy="369332"/>
          </a:xfrm>
          <a:prstGeom prst="rect">
            <a:avLst/>
          </a:prstGeom>
          <a:noFill/>
          <a:ln>
            <a:solidFill>
              <a:srgbClr val="FF0000"/>
            </a:solidFill>
          </a:ln>
        </p:spPr>
        <p:txBody>
          <a:bodyPr wrap="none" rtlCol="0">
            <a:spAutoFit/>
          </a:bodyPr>
          <a:lstStyle/>
          <a:p>
            <a:r>
              <a:rPr lang="en-US" dirty="0"/>
              <a:t>4</a:t>
            </a:r>
          </a:p>
        </p:txBody>
      </p:sp>
      <p:sp>
        <p:nvSpPr>
          <p:cNvPr id="42" name="TextBox 41"/>
          <p:cNvSpPr txBox="1"/>
          <p:nvPr/>
        </p:nvSpPr>
        <p:spPr>
          <a:xfrm>
            <a:off x="8908217" y="3169626"/>
            <a:ext cx="301686" cy="369332"/>
          </a:xfrm>
          <a:prstGeom prst="rect">
            <a:avLst/>
          </a:prstGeom>
          <a:noFill/>
          <a:ln>
            <a:solidFill>
              <a:srgbClr val="FF0000"/>
            </a:solidFill>
          </a:ln>
        </p:spPr>
        <p:txBody>
          <a:bodyPr wrap="none" rtlCol="0">
            <a:spAutoFit/>
          </a:bodyPr>
          <a:lstStyle/>
          <a:p>
            <a:r>
              <a:rPr lang="en-US" dirty="0"/>
              <a:t>5</a:t>
            </a:r>
          </a:p>
        </p:txBody>
      </p:sp>
    </p:spTree>
    <p:extLst>
      <p:ext uri="{BB962C8B-B14F-4D97-AF65-F5344CB8AC3E}">
        <p14:creationId xmlns:p14="http://schemas.microsoft.com/office/powerpoint/2010/main" val="3245367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6D20-6BCF-40A1-AD1B-3111D844B506}"/>
              </a:ext>
            </a:extLst>
          </p:cNvPr>
          <p:cNvSpPr>
            <a:spLocks noGrp="1"/>
          </p:cNvSpPr>
          <p:nvPr>
            <p:ph type="title"/>
          </p:nvPr>
        </p:nvSpPr>
        <p:spPr>
          <a:noFill/>
        </p:spPr>
        <p:txBody>
          <a:bodyPr>
            <a:normAutofit/>
          </a:bodyPr>
          <a:lstStyle/>
          <a:p>
            <a:r>
              <a:rPr lang="en-US" sz="3600" dirty="0"/>
              <a:t>M2 –  PII Collection: Data Breach Monitoring System</a:t>
            </a:r>
          </a:p>
        </p:txBody>
      </p:sp>
      <p:sp>
        <p:nvSpPr>
          <p:cNvPr id="3" name="Content Placeholder 2">
            <a:extLst>
              <a:ext uri="{FF2B5EF4-FFF2-40B4-BE49-F238E27FC236}">
                <a16:creationId xmlns:a16="http://schemas.microsoft.com/office/drawing/2014/main" id="{3126CCD6-D617-44CF-9BCF-C6ACB6829CF4}"/>
              </a:ext>
            </a:extLst>
          </p:cNvPr>
          <p:cNvSpPr>
            <a:spLocks noGrp="1"/>
          </p:cNvSpPr>
          <p:nvPr>
            <p:ph idx="1"/>
          </p:nvPr>
        </p:nvSpPr>
        <p:spPr/>
        <p:txBody>
          <a:bodyPr>
            <a:normAutofit/>
          </a:bodyPr>
          <a:lstStyle/>
          <a:p>
            <a:r>
              <a:rPr lang="en-US" dirty="0"/>
              <a:t>Step 1: Identify news/blog sources and click the link to subscribe to their RSS feeds</a:t>
            </a:r>
          </a:p>
          <a:p>
            <a:pPr lvl="2"/>
            <a:endParaRPr lang="en-US" dirty="0"/>
          </a:p>
          <a:p>
            <a:r>
              <a:rPr lang="en-US" dirty="0"/>
              <a:t>Step 2: Select the URL for programmatically accessing the feed</a:t>
            </a:r>
          </a:p>
          <a:p>
            <a:pPr lvl="1"/>
            <a:r>
              <a:rPr lang="en-US" dirty="0"/>
              <a:t>In your python script, make an HTTP GET request to the URL provided by the source</a:t>
            </a:r>
          </a:p>
          <a:p>
            <a:pPr lvl="1"/>
            <a:r>
              <a:rPr lang="en-US" dirty="0"/>
              <a:t>Alternatively, utilize </a:t>
            </a:r>
            <a:r>
              <a:rPr lang="en-US" dirty="0" err="1"/>
              <a:t>feedparser</a:t>
            </a:r>
            <a:r>
              <a:rPr lang="en-US" dirty="0"/>
              <a:t> to handle HTTP requests</a:t>
            </a:r>
          </a:p>
          <a:p>
            <a:pPr lvl="1"/>
            <a:endParaRPr lang="en-US" dirty="0"/>
          </a:p>
          <a:p>
            <a:pPr lvl="1"/>
            <a:endParaRPr lang="en-US" dirty="0"/>
          </a:p>
          <a:p>
            <a:pPr marL="457200" lvl="1" indent="0">
              <a:buNone/>
            </a:pPr>
            <a:r>
              <a:rPr lang="en-US" dirty="0"/>
              <a:t>  </a:t>
            </a:r>
          </a:p>
        </p:txBody>
      </p:sp>
      <p:grpSp>
        <p:nvGrpSpPr>
          <p:cNvPr id="8" name="Group 7">
            <a:extLst>
              <a:ext uri="{FF2B5EF4-FFF2-40B4-BE49-F238E27FC236}">
                <a16:creationId xmlns:a16="http://schemas.microsoft.com/office/drawing/2014/main" id="{B1743DDF-D9B4-4242-BB03-26CD080C224C}"/>
              </a:ext>
            </a:extLst>
          </p:cNvPr>
          <p:cNvGrpSpPr/>
          <p:nvPr/>
        </p:nvGrpSpPr>
        <p:grpSpPr>
          <a:xfrm>
            <a:off x="4770490" y="2304225"/>
            <a:ext cx="2651019" cy="783197"/>
            <a:chOff x="1034716" y="1590087"/>
            <a:chExt cx="2943726" cy="1006816"/>
          </a:xfrm>
        </p:grpSpPr>
        <p:pic>
          <p:nvPicPr>
            <p:cNvPr id="9" name="Picture 8">
              <a:extLst>
                <a:ext uri="{FF2B5EF4-FFF2-40B4-BE49-F238E27FC236}">
                  <a16:creationId xmlns:a16="http://schemas.microsoft.com/office/drawing/2014/main" id="{D25849F5-F010-4822-A8B9-7F94B74454D8}"/>
                </a:ext>
              </a:extLst>
            </p:cNvPr>
            <p:cNvPicPr>
              <a:picLocks noChangeAspect="1"/>
            </p:cNvPicPr>
            <p:nvPr/>
          </p:nvPicPr>
          <p:blipFill rotWithShape="1">
            <a:blip r:embed="rId2"/>
            <a:srcRect l="42701"/>
            <a:stretch/>
          </p:blipFill>
          <p:spPr>
            <a:xfrm>
              <a:off x="1034716" y="1590087"/>
              <a:ext cx="2943726" cy="1006816"/>
            </a:xfrm>
            <a:prstGeom prst="rect">
              <a:avLst/>
            </a:prstGeom>
          </p:spPr>
        </p:pic>
        <p:sp>
          <p:nvSpPr>
            <p:cNvPr id="10" name="Oval 9">
              <a:extLst>
                <a:ext uri="{FF2B5EF4-FFF2-40B4-BE49-F238E27FC236}">
                  <a16:creationId xmlns:a16="http://schemas.microsoft.com/office/drawing/2014/main" id="{DDC88AA9-45F7-4F9C-9467-9F4FA1CA8878}"/>
                </a:ext>
              </a:extLst>
            </p:cNvPr>
            <p:cNvSpPr/>
            <p:nvPr/>
          </p:nvSpPr>
          <p:spPr>
            <a:xfrm>
              <a:off x="2037347" y="1992894"/>
              <a:ext cx="673769" cy="60400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D0CCED7-27BD-4159-8902-68ED7F6E80B3}"/>
              </a:ext>
            </a:extLst>
          </p:cNvPr>
          <p:cNvGrpSpPr/>
          <p:nvPr/>
        </p:nvGrpSpPr>
        <p:grpSpPr>
          <a:xfrm>
            <a:off x="838200" y="4402134"/>
            <a:ext cx="12192000" cy="1909766"/>
            <a:chOff x="1034716" y="2756455"/>
            <a:chExt cx="12192000" cy="1909766"/>
          </a:xfrm>
        </p:grpSpPr>
        <p:pic>
          <p:nvPicPr>
            <p:cNvPr id="17" name="Picture 16">
              <a:extLst>
                <a:ext uri="{FF2B5EF4-FFF2-40B4-BE49-F238E27FC236}">
                  <a16:creationId xmlns:a16="http://schemas.microsoft.com/office/drawing/2014/main" id="{93D0F0C3-0812-4DD0-B3FD-96347F0D85C5}"/>
                </a:ext>
              </a:extLst>
            </p:cNvPr>
            <p:cNvPicPr>
              <a:picLocks noChangeAspect="1"/>
            </p:cNvPicPr>
            <p:nvPr/>
          </p:nvPicPr>
          <p:blipFill>
            <a:blip r:embed="rId3"/>
            <a:stretch>
              <a:fillRect/>
            </a:stretch>
          </p:blipFill>
          <p:spPr>
            <a:xfrm>
              <a:off x="1034716" y="2977509"/>
              <a:ext cx="10515600" cy="1688712"/>
            </a:xfrm>
            <a:prstGeom prst="rect">
              <a:avLst/>
            </a:prstGeom>
          </p:spPr>
        </p:pic>
        <p:pic>
          <p:nvPicPr>
            <p:cNvPr id="18" name="Picture 17">
              <a:extLst>
                <a:ext uri="{FF2B5EF4-FFF2-40B4-BE49-F238E27FC236}">
                  <a16:creationId xmlns:a16="http://schemas.microsoft.com/office/drawing/2014/main" id="{7C64A186-137A-4B7C-9D6A-35829850304B}"/>
                </a:ext>
              </a:extLst>
            </p:cNvPr>
            <p:cNvPicPr>
              <a:picLocks noChangeAspect="1"/>
            </p:cNvPicPr>
            <p:nvPr/>
          </p:nvPicPr>
          <p:blipFill rotWithShape="1">
            <a:blip r:embed="rId4"/>
            <a:srcRect r="-15942" b="18670"/>
            <a:stretch/>
          </p:blipFill>
          <p:spPr>
            <a:xfrm>
              <a:off x="1034716" y="2756455"/>
              <a:ext cx="12192000" cy="285308"/>
            </a:xfrm>
            <a:prstGeom prst="rect">
              <a:avLst/>
            </a:prstGeom>
          </p:spPr>
        </p:pic>
      </p:grpSp>
      <p:sp>
        <p:nvSpPr>
          <p:cNvPr id="11" name="TextBox 10"/>
          <p:cNvSpPr txBox="1"/>
          <p:nvPr/>
        </p:nvSpPr>
        <p:spPr>
          <a:xfrm>
            <a:off x="7421509" y="2748868"/>
            <a:ext cx="3006849" cy="338554"/>
          </a:xfrm>
          <a:prstGeom prst="rect">
            <a:avLst/>
          </a:prstGeom>
          <a:noFill/>
        </p:spPr>
        <p:txBody>
          <a:bodyPr wrap="none" rtlCol="0">
            <a:spAutoFit/>
          </a:bodyPr>
          <a:lstStyle/>
          <a:p>
            <a:r>
              <a:rPr lang="en-US" sz="1600" b="1" dirty="0"/>
              <a:t>Figure 15. Subscribe to RSS Feeds</a:t>
            </a:r>
          </a:p>
        </p:txBody>
      </p:sp>
      <p:sp>
        <p:nvSpPr>
          <p:cNvPr id="12" name="TextBox 11"/>
          <p:cNvSpPr txBox="1"/>
          <p:nvPr/>
        </p:nvSpPr>
        <p:spPr>
          <a:xfrm>
            <a:off x="838200" y="6311900"/>
            <a:ext cx="3322256" cy="338554"/>
          </a:xfrm>
          <a:prstGeom prst="rect">
            <a:avLst/>
          </a:prstGeom>
          <a:noFill/>
        </p:spPr>
        <p:txBody>
          <a:bodyPr wrap="none" rtlCol="0">
            <a:spAutoFit/>
          </a:bodyPr>
          <a:lstStyle/>
          <a:p>
            <a:r>
              <a:rPr lang="en-US" sz="1600" b="1" dirty="0"/>
              <a:t>Figure 16. Code of accessing the feed</a:t>
            </a:r>
          </a:p>
        </p:txBody>
      </p:sp>
      <p:sp>
        <p:nvSpPr>
          <p:cNvPr id="4" name="Slide Number Placeholder 3">
            <a:extLst>
              <a:ext uri="{FF2B5EF4-FFF2-40B4-BE49-F238E27FC236}">
                <a16:creationId xmlns:a16="http://schemas.microsoft.com/office/drawing/2014/main" id="{481B76F3-B469-4BC5-90F2-632DDABD20E0}"/>
              </a:ext>
            </a:extLst>
          </p:cNvPr>
          <p:cNvSpPr>
            <a:spLocks noGrp="1"/>
          </p:cNvSpPr>
          <p:nvPr>
            <p:ph type="sldNum" sz="quarter" idx="12"/>
          </p:nvPr>
        </p:nvSpPr>
        <p:spPr/>
        <p:txBody>
          <a:bodyPr/>
          <a:lstStyle/>
          <a:p>
            <a:fld id="{177C4D40-1286-46A5-8E5F-0B6E4324D2BA}" type="slidenum">
              <a:rPr lang="en-US" smtClean="0"/>
              <a:t>37</a:t>
            </a:fld>
            <a:endParaRPr lang="en-US"/>
          </a:p>
        </p:txBody>
      </p:sp>
    </p:spTree>
    <p:extLst>
      <p:ext uri="{BB962C8B-B14F-4D97-AF65-F5344CB8AC3E}">
        <p14:creationId xmlns:p14="http://schemas.microsoft.com/office/powerpoint/2010/main" val="712497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0894-1655-4589-A65A-D43E1B59BC3F}"/>
              </a:ext>
            </a:extLst>
          </p:cNvPr>
          <p:cNvSpPr>
            <a:spLocks noGrp="1"/>
          </p:cNvSpPr>
          <p:nvPr>
            <p:ph type="title"/>
          </p:nvPr>
        </p:nvSpPr>
        <p:spPr>
          <a:noFill/>
        </p:spPr>
        <p:txBody>
          <a:bodyPr>
            <a:normAutofit/>
          </a:bodyPr>
          <a:lstStyle/>
          <a:p>
            <a:r>
              <a:rPr lang="en-US" sz="3600" dirty="0"/>
              <a:t>M2 – PII Collection: Data Breach Monitoring System</a:t>
            </a:r>
          </a:p>
        </p:txBody>
      </p:sp>
      <p:sp>
        <p:nvSpPr>
          <p:cNvPr id="3" name="Content Placeholder 2"/>
          <p:cNvSpPr>
            <a:spLocks noGrp="1"/>
          </p:cNvSpPr>
          <p:nvPr>
            <p:ph idx="1"/>
          </p:nvPr>
        </p:nvSpPr>
        <p:spPr/>
        <p:txBody>
          <a:bodyPr/>
          <a:lstStyle/>
          <a:p>
            <a:r>
              <a:rPr lang="en-US" dirty="0"/>
              <a:t>Step 3: The resulting XML will need to be preprocessed/cleaned</a:t>
            </a:r>
          </a:p>
          <a:p>
            <a:pPr lvl="1"/>
            <a:r>
              <a:rPr lang="en-US" dirty="0"/>
              <a:t>Check for relevance</a:t>
            </a:r>
          </a:p>
          <a:p>
            <a:pPr lvl="1"/>
            <a:r>
              <a:rPr lang="en-US" dirty="0"/>
              <a:t>Check for post date</a:t>
            </a:r>
          </a:p>
          <a:p>
            <a:r>
              <a:rPr lang="en-US" dirty="0"/>
              <a:t>Step 4: Once all RSS feed XML is returned, set up your script to run on a Windows Task Scheduler</a:t>
            </a:r>
          </a:p>
        </p:txBody>
      </p:sp>
      <p:pic>
        <p:nvPicPr>
          <p:cNvPr id="12" name="Picture 11">
            <a:extLst>
              <a:ext uri="{FF2B5EF4-FFF2-40B4-BE49-F238E27FC236}">
                <a16:creationId xmlns:a16="http://schemas.microsoft.com/office/drawing/2014/main" id="{50BDB6FA-8738-4D6D-9C2F-024AE2761C84}"/>
              </a:ext>
            </a:extLst>
          </p:cNvPr>
          <p:cNvPicPr>
            <a:picLocks noChangeAspect="1"/>
          </p:cNvPicPr>
          <p:nvPr/>
        </p:nvPicPr>
        <p:blipFill rotWithShape="1">
          <a:blip r:embed="rId2"/>
          <a:srcRect r="15908"/>
          <a:stretch/>
        </p:blipFill>
        <p:spPr>
          <a:xfrm>
            <a:off x="349430" y="4001294"/>
            <a:ext cx="7070775" cy="2507516"/>
          </a:xfrm>
          <a:prstGeom prst="rect">
            <a:avLst/>
          </a:prstGeom>
        </p:spPr>
      </p:pic>
      <p:pic>
        <p:nvPicPr>
          <p:cNvPr id="13" name="Picture 12">
            <a:extLst>
              <a:ext uri="{FF2B5EF4-FFF2-40B4-BE49-F238E27FC236}">
                <a16:creationId xmlns:a16="http://schemas.microsoft.com/office/drawing/2014/main" id="{73205C4E-411D-4C52-BB35-4B69C2F768BC}"/>
              </a:ext>
            </a:extLst>
          </p:cNvPr>
          <p:cNvPicPr>
            <a:picLocks noChangeAspect="1"/>
          </p:cNvPicPr>
          <p:nvPr/>
        </p:nvPicPr>
        <p:blipFill>
          <a:blip r:embed="rId3"/>
          <a:stretch>
            <a:fillRect/>
          </a:stretch>
        </p:blipFill>
        <p:spPr>
          <a:xfrm>
            <a:off x="7436593" y="3490830"/>
            <a:ext cx="4405977" cy="3367170"/>
          </a:xfrm>
          <a:prstGeom prst="rect">
            <a:avLst/>
          </a:prstGeom>
        </p:spPr>
      </p:pic>
      <p:sp>
        <p:nvSpPr>
          <p:cNvPr id="6" name="TextBox 5"/>
          <p:cNvSpPr txBox="1"/>
          <p:nvPr/>
        </p:nvSpPr>
        <p:spPr>
          <a:xfrm>
            <a:off x="349430" y="6519446"/>
            <a:ext cx="3119637" cy="338554"/>
          </a:xfrm>
          <a:prstGeom prst="rect">
            <a:avLst/>
          </a:prstGeom>
          <a:noFill/>
        </p:spPr>
        <p:txBody>
          <a:bodyPr wrap="none" rtlCol="0">
            <a:spAutoFit/>
          </a:bodyPr>
          <a:lstStyle/>
          <a:p>
            <a:r>
              <a:rPr lang="en-US" sz="1600" b="1" dirty="0"/>
              <a:t>Figure 17. </a:t>
            </a:r>
            <a:r>
              <a:rPr lang="en-US" sz="1600" dirty="0"/>
              <a:t>Windows Task Scheduler</a:t>
            </a:r>
          </a:p>
        </p:txBody>
      </p:sp>
      <p:sp>
        <p:nvSpPr>
          <p:cNvPr id="4" name="Slide Number Placeholder 3">
            <a:extLst>
              <a:ext uri="{FF2B5EF4-FFF2-40B4-BE49-F238E27FC236}">
                <a16:creationId xmlns:a16="http://schemas.microsoft.com/office/drawing/2014/main" id="{DD99121E-5AB6-475A-82A0-39765CAE6111}"/>
              </a:ext>
            </a:extLst>
          </p:cNvPr>
          <p:cNvSpPr>
            <a:spLocks noGrp="1"/>
          </p:cNvSpPr>
          <p:nvPr>
            <p:ph type="sldNum" sz="quarter" idx="12"/>
          </p:nvPr>
        </p:nvSpPr>
        <p:spPr/>
        <p:txBody>
          <a:bodyPr/>
          <a:lstStyle/>
          <a:p>
            <a:fld id="{177C4D40-1286-46A5-8E5F-0B6E4324D2BA}" type="slidenum">
              <a:rPr lang="en-US" smtClean="0"/>
              <a:t>38</a:t>
            </a:fld>
            <a:endParaRPr lang="en-US"/>
          </a:p>
        </p:txBody>
      </p:sp>
    </p:spTree>
    <p:extLst>
      <p:ext uri="{BB962C8B-B14F-4D97-AF65-F5344CB8AC3E}">
        <p14:creationId xmlns:p14="http://schemas.microsoft.com/office/powerpoint/2010/main" val="56443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1F5E-D313-4B4B-ABF4-D7C9FED3F959}"/>
              </a:ext>
            </a:extLst>
          </p:cNvPr>
          <p:cNvSpPr>
            <a:spLocks noGrp="1"/>
          </p:cNvSpPr>
          <p:nvPr>
            <p:ph type="title"/>
          </p:nvPr>
        </p:nvSpPr>
        <p:spPr>
          <a:noFill/>
        </p:spPr>
        <p:txBody>
          <a:bodyPr>
            <a:noAutofit/>
          </a:bodyPr>
          <a:lstStyle/>
          <a:p>
            <a:r>
              <a:rPr lang="en-US" sz="3600" dirty="0"/>
              <a:t>M2 – PII Collection: Data Breach Monitoring System</a:t>
            </a:r>
          </a:p>
        </p:txBody>
      </p:sp>
      <p:sp>
        <p:nvSpPr>
          <p:cNvPr id="3" name="Content Placeholder 2">
            <a:extLst>
              <a:ext uri="{FF2B5EF4-FFF2-40B4-BE49-F238E27FC236}">
                <a16:creationId xmlns:a16="http://schemas.microsoft.com/office/drawing/2014/main" id="{648EFAA1-0518-4FA6-B53F-48F7D7341D07}"/>
              </a:ext>
            </a:extLst>
          </p:cNvPr>
          <p:cNvSpPr>
            <a:spLocks noGrp="1"/>
          </p:cNvSpPr>
          <p:nvPr>
            <p:ph idx="1"/>
          </p:nvPr>
        </p:nvSpPr>
        <p:spPr/>
        <p:txBody>
          <a:bodyPr>
            <a:normAutofit/>
          </a:bodyPr>
          <a:lstStyle/>
          <a:p>
            <a:r>
              <a:rPr lang="en-US" sz="2400" dirty="0"/>
              <a:t>Step 5: Returned data is then sent to Slack</a:t>
            </a:r>
          </a:p>
          <a:p>
            <a:pPr lvl="1"/>
            <a:r>
              <a:rPr lang="en-US" sz="2000" dirty="0"/>
              <a:t>Slack provides </a:t>
            </a:r>
            <a:r>
              <a:rPr lang="en-US" sz="2000" dirty="0" err="1"/>
              <a:t>webhooks</a:t>
            </a:r>
            <a:r>
              <a:rPr lang="en-US" sz="2000" dirty="0"/>
              <a:t> for easy integration with their API</a:t>
            </a:r>
          </a:p>
          <a:p>
            <a:pPr lvl="1"/>
            <a:endParaRPr lang="en-US" sz="2000" dirty="0"/>
          </a:p>
        </p:txBody>
      </p:sp>
      <p:pic>
        <p:nvPicPr>
          <p:cNvPr id="4" name="Picture 3">
            <a:extLst>
              <a:ext uri="{FF2B5EF4-FFF2-40B4-BE49-F238E27FC236}">
                <a16:creationId xmlns:a16="http://schemas.microsoft.com/office/drawing/2014/main" id="{105364EA-B911-42AC-BC8C-71CF0F6477B6}"/>
              </a:ext>
            </a:extLst>
          </p:cNvPr>
          <p:cNvPicPr>
            <a:picLocks noChangeAspect="1"/>
          </p:cNvPicPr>
          <p:nvPr/>
        </p:nvPicPr>
        <p:blipFill rotWithShape="1">
          <a:blip r:embed="rId2"/>
          <a:srcRect b="35283"/>
          <a:stretch/>
        </p:blipFill>
        <p:spPr>
          <a:xfrm>
            <a:off x="1025150" y="2605959"/>
            <a:ext cx="10141697" cy="2438214"/>
          </a:xfrm>
          <a:prstGeom prst="rect">
            <a:avLst/>
          </a:prstGeom>
        </p:spPr>
      </p:pic>
      <p:sp>
        <p:nvSpPr>
          <p:cNvPr id="5" name="TextBox 4"/>
          <p:cNvSpPr txBox="1"/>
          <p:nvPr/>
        </p:nvSpPr>
        <p:spPr>
          <a:xfrm>
            <a:off x="1025150" y="5044173"/>
            <a:ext cx="4314579" cy="338554"/>
          </a:xfrm>
          <a:prstGeom prst="rect">
            <a:avLst/>
          </a:prstGeom>
          <a:noFill/>
        </p:spPr>
        <p:txBody>
          <a:bodyPr wrap="none" rtlCol="0">
            <a:spAutoFit/>
          </a:bodyPr>
          <a:lstStyle/>
          <a:p>
            <a:r>
              <a:rPr lang="en-US" sz="1600" b="1" dirty="0"/>
              <a:t>Figure 18. </a:t>
            </a:r>
            <a:r>
              <a:rPr lang="en-US" sz="1600" dirty="0"/>
              <a:t>Code of Sending a Notification to Slack</a:t>
            </a:r>
          </a:p>
        </p:txBody>
      </p:sp>
      <p:sp>
        <p:nvSpPr>
          <p:cNvPr id="6" name="Content Placeholder 2"/>
          <p:cNvSpPr txBox="1">
            <a:spLocks/>
          </p:cNvSpPr>
          <p:nvPr/>
        </p:nvSpPr>
        <p:spPr>
          <a:xfrm>
            <a:off x="838199" y="5558955"/>
            <a:ext cx="10515600" cy="113279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9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9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9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Key drawback(s) of prior work</a:t>
            </a:r>
            <a:r>
              <a:rPr lang="en-US" dirty="0"/>
              <a:t>: Omits timely discussion of data breach incidents from the hacker community</a:t>
            </a:r>
          </a:p>
          <a:p>
            <a:pPr lvl="1"/>
            <a:r>
              <a:rPr lang="en-US" altLang="zh-TW" b="1" dirty="0"/>
              <a:t>Planned Activity</a:t>
            </a:r>
            <a:r>
              <a:rPr lang="en-US" altLang="zh-TW" dirty="0"/>
              <a:t>: Expanding data breach news sources to platforms in the dark web, e.g., ads in the promising hacker forum or Paste.</a:t>
            </a:r>
          </a:p>
          <a:p>
            <a:endParaRPr lang="en-US" dirty="0"/>
          </a:p>
        </p:txBody>
      </p:sp>
      <p:sp>
        <p:nvSpPr>
          <p:cNvPr id="7" name="Slide Number Placeholder 6">
            <a:extLst>
              <a:ext uri="{FF2B5EF4-FFF2-40B4-BE49-F238E27FC236}">
                <a16:creationId xmlns:a16="http://schemas.microsoft.com/office/drawing/2014/main" id="{4B97C5F0-6378-4BF1-AFFA-CB490E7CE7FB}"/>
              </a:ext>
            </a:extLst>
          </p:cNvPr>
          <p:cNvSpPr>
            <a:spLocks noGrp="1"/>
          </p:cNvSpPr>
          <p:nvPr>
            <p:ph type="sldNum" sz="quarter" idx="12"/>
          </p:nvPr>
        </p:nvSpPr>
        <p:spPr/>
        <p:txBody>
          <a:bodyPr/>
          <a:lstStyle/>
          <a:p>
            <a:fld id="{177C4D40-1286-46A5-8E5F-0B6E4324D2BA}" type="slidenum">
              <a:rPr lang="en-US" smtClean="0"/>
              <a:t>39</a:t>
            </a:fld>
            <a:endParaRPr lang="en-US"/>
          </a:p>
        </p:txBody>
      </p:sp>
    </p:spTree>
    <p:extLst>
      <p:ext uri="{BB962C8B-B14F-4D97-AF65-F5344CB8AC3E}">
        <p14:creationId xmlns:p14="http://schemas.microsoft.com/office/powerpoint/2010/main" val="39125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Importance of Data Collection</a:t>
            </a:r>
          </a:p>
        </p:txBody>
      </p:sp>
      <p:sp>
        <p:nvSpPr>
          <p:cNvPr id="3" name="Content Placeholder 2"/>
          <p:cNvSpPr>
            <a:spLocks noGrp="1"/>
          </p:cNvSpPr>
          <p:nvPr>
            <p:ph idx="1"/>
          </p:nvPr>
        </p:nvSpPr>
        <p:spPr/>
        <p:txBody>
          <a:bodyPr>
            <a:normAutofit/>
          </a:bodyPr>
          <a:lstStyle/>
          <a:p>
            <a:r>
              <a:rPr lang="en-US" dirty="0"/>
              <a:t>AI Lab research is data and information-centric. </a:t>
            </a:r>
          </a:p>
          <a:p>
            <a:r>
              <a:rPr lang="en-US" dirty="0">
                <a:sym typeface="Wingdings" panose="05000000000000000000" pitchFamily="2" charset="2"/>
              </a:rPr>
              <a:t>Our research often relies on building machine learning/AI models.</a:t>
            </a:r>
          </a:p>
          <a:p>
            <a:pPr lvl="1"/>
            <a:r>
              <a:rPr lang="en-US" dirty="0">
                <a:sym typeface="Wingdings" panose="05000000000000000000" pitchFamily="2" charset="2"/>
              </a:rPr>
              <a:t>These models learn from examples.</a:t>
            </a:r>
          </a:p>
          <a:p>
            <a:r>
              <a:rPr lang="en-US" dirty="0">
                <a:sym typeface="Wingdings" panose="05000000000000000000" pitchFamily="2" charset="2"/>
              </a:rPr>
              <a:t>Without accessing the data, building a learning model is almost impossible.</a:t>
            </a:r>
          </a:p>
          <a:p>
            <a:pPr lvl="1"/>
            <a:r>
              <a:rPr lang="en-US" dirty="0">
                <a:sym typeface="Wingdings" panose="05000000000000000000" pitchFamily="2" charset="2"/>
              </a:rPr>
              <a:t>Almost all past cybersecurity publications coming from the AI lab, has their own collected data.</a:t>
            </a:r>
          </a:p>
          <a:p>
            <a:r>
              <a:rPr lang="en-US" dirty="0">
                <a:sym typeface="Wingdings" panose="05000000000000000000" pitchFamily="2" charset="2"/>
              </a:rPr>
              <a:t>Our lab collects the most comprehensive, up-to-date, academic datasets in security and privacy research.</a:t>
            </a:r>
          </a:p>
        </p:txBody>
      </p:sp>
      <p:sp>
        <p:nvSpPr>
          <p:cNvPr id="4" name="Slide Number Placeholder 3"/>
          <p:cNvSpPr>
            <a:spLocks noGrp="1"/>
          </p:cNvSpPr>
          <p:nvPr>
            <p:ph type="sldNum" sz="quarter" idx="12"/>
          </p:nvPr>
        </p:nvSpPr>
        <p:spPr/>
        <p:txBody>
          <a:bodyPr/>
          <a:lstStyle/>
          <a:p>
            <a:fld id="{177C4D40-1286-46A5-8E5F-0B6E4324D2BA}" type="slidenum">
              <a:rPr lang="en-US" smtClean="0"/>
              <a:t>4</a:t>
            </a:fld>
            <a:endParaRPr lang="en-US"/>
          </a:p>
        </p:txBody>
      </p:sp>
    </p:spTree>
    <p:extLst>
      <p:ext uri="{BB962C8B-B14F-4D97-AF65-F5344CB8AC3E}">
        <p14:creationId xmlns:p14="http://schemas.microsoft.com/office/powerpoint/2010/main" val="551282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5" name="Title 4"/>
          <p:cNvSpPr>
            <a:spLocks noGrp="1"/>
          </p:cNvSpPr>
          <p:nvPr>
            <p:ph type="title"/>
          </p:nvPr>
        </p:nvSpPr>
        <p:spPr>
          <a:noFill/>
        </p:spPr>
        <p:txBody>
          <a:bodyPr>
            <a:normAutofit/>
          </a:bodyPr>
          <a:lstStyle/>
          <a:p>
            <a:r>
              <a:rPr lang="en-US" sz="3600" spc="-90" dirty="0"/>
              <a:t>M2 – </a:t>
            </a:r>
            <a:r>
              <a:rPr lang="en-US" sz="3600" dirty="0"/>
              <a:t>PII Collection:</a:t>
            </a:r>
            <a:r>
              <a:rPr lang="en-US" sz="3600" spc="-90" dirty="0"/>
              <a:t> Surface Web and Deep Web</a:t>
            </a:r>
          </a:p>
        </p:txBody>
      </p:sp>
      <p:sp>
        <p:nvSpPr>
          <p:cNvPr id="7" name="Content Placeholder 6"/>
          <p:cNvSpPr>
            <a:spLocks noGrp="1"/>
          </p:cNvSpPr>
          <p:nvPr>
            <p:ph idx="1"/>
          </p:nvPr>
        </p:nvSpPr>
        <p:spPr/>
        <p:txBody>
          <a:bodyPr>
            <a:normAutofit lnSpcReduction="10000"/>
          </a:bodyPr>
          <a:lstStyle/>
          <a:p>
            <a:r>
              <a:rPr lang="en-US" dirty="0"/>
              <a:t>To extending PII collection from the dark web, we leverage two types of platforms:</a:t>
            </a:r>
          </a:p>
          <a:p>
            <a:pPr marL="514350" indent="-514350">
              <a:buFont typeface="+mj-lt"/>
              <a:buAutoNum type="arabicPeriod"/>
            </a:pPr>
            <a:r>
              <a:rPr lang="en-US" dirty="0"/>
              <a:t>Surface web: people search engines</a:t>
            </a:r>
          </a:p>
          <a:p>
            <a:pPr lvl="1"/>
            <a:r>
              <a:rPr lang="en-US" dirty="0"/>
              <a:t>These types of platforms are specifically designed to collect personal information from social media, public records, proprietary databases, etc.</a:t>
            </a:r>
          </a:p>
          <a:p>
            <a:pPr lvl="2"/>
            <a:endParaRPr lang="en-US" dirty="0"/>
          </a:p>
          <a:p>
            <a:pPr marL="514350" indent="-514350">
              <a:buFont typeface="+mj-lt"/>
              <a:buAutoNum type="arabicPeriod"/>
            </a:pPr>
            <a:r>
              <a:rPr lang="en-US" dirty="0"/>
              <a:t>Deep web: social media</a:t>
            </a:r>
          </a:p>
          <a:p>
            <a:pPr lvl="1"/>
            <a:r>
              <a:rPr lang="en-US" dirty="0"/>
              <a:t>Social Media provides rich image and location data of individuals.</a:t>
            </a:r>
          </a:p>
          <a:p>
            <a:pPr marL="914400" lvl="2" indent="0">
              <a:buNone/>
            </a:pPr>
            <a:endParaRPr lang="en-US" dirty="0"/>
          </a:p>
          <a:p>
            <a:r>
              <a:rPr lang="en-US" dirty="0"/>
              <a:t>Within each type of platform, we start with a brief overview of available information and then we give a tutorial for data collection.</a:t>
            </a:r>
          </a:p>
          <a:p>
            <a:endParaRPr lang="en-US" dirty="0"/>
          </a:p>
        </p:txBody>
      </p:sp>
      <p:sp>
        <p:nvSpPr>
          <p:cNvPr id="3" name="Slide Number Placeholder 2"/>
          <p:cNvSpPr>
            <a:spLocks noGrp="1"/>
          </p:cNvSpPr>
          <p:nvPr>
            <p:ph type="sldNum" sz="quarter" idx="12"/>
          </p:nvPr>
        </p:nvSpPr>
        <p:spPr/>
        <p:txBody>
          <a:bodyPr/>
          <a:lstStyle/>
          <a:p>
            <a:fld id="{3896D725-2904-495B-A9C0-1F97967DE6D8}" type="slidenum">
              <a:rPr lang="en-US" smtClean="0"/>
              <a:t>40</a:t>
            </a:fld>
            <a:endParaRPr lang="en-US" dirty="0"/>
          </a:p>
        </p:txBody>
      </p:sp>
    </p:spTree>
    <p:extLst>
      <p:ext uri="{BB962C8B-B14F-4D97-AF65-F5344CB8AC3E}">
        <p14:creationId xmlns:p14="http://schemas.microsoft.com/office/powerpoint/2010/main" val="1567363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5" name="Title 4"/>
          <p:cNvSpPr>
            <a:spLocks noGrp="1"/>
          </p:cNvSpPr>
          <p:nvPr>
            <p:ph type="title"/>
          </p:nvPr>
        </p:nvSpPr>
        <p:spPr>
          <a:noFill/>
        </p:spPr>
        <p:txBody>
          <a:bodyPr>
            <a:normAutofit/>
          </a:bodyPr>
          <a:lstStyle/>
          <a:p>
            <a:r>
              <a:rPr lang="en-US" sz="3600" b="1" spc="-90" dirty="0"/>
              <a:t>M2 – </a:t>
            </a:r>
            <a:r>
              <a:rPr lang="en-US" sz="3600" b="1" dirty="0"/>
              <a:t>PII Collection:</a:t>
            </a:r>
            <a:r>
              <a:rPr lang="en-US" sz="3600" b="1" spc="-90" dirty="0"/>
              <a:t> Surface Web and Deep Web</a:t>
            </a:r>
          </a:p>
        </p:txBody>
      </p:sp>
      <p:sp>
        <p:nvSpPr>
          <p:cNvPr id="3" name="Slide Number Placeholder 2"/>
          <p:cNvSpPr>
            <a:spLocks noGrp="1"/>
          </p:cNvSpPr>
          <p:nvPr>
            <p:ph type="sldNum" sz="quarter" idx="12"/>
          </p:nvPr>
        </p:nvSpPr>
        <p:spPr/>
        <p:txBody>
          <a:bodyPr/>
          <a:lstStyle/>
          <a:p>
            <a:fld id="{3896D725-2904-495B-A9C0-1F97967DE6D8}" type="slidenum">
              <a:rPr lang="en-US" smtClean="0"/>
              <a:t>41</a:t>
            </a:fld>
            <a:endParaRPr lang="en-US" dirty="0"/>
          </a:p>
        </p:txBody>
      </p:sp>
      <p:sp>
        <p:nvSpPr>
          <p:cNvPr id="6" name="Google Shape;338;p38"/>
          <p:cNvSpPr txBox="1"/>
          <p:nvPr/>
        </p:nvSpPr>
        <p:spPr>
          <a:xfrm>
            <a:off x="2250786" y="6293837"/>
            <a:ext cx="7690425" cy="369332"/>
          </a:xfrm>
          <a:prstGeom prst="rect">
            <a:avLst/>
          </a:prstGeom>
          <a:noFill/>
          <a:ln>
            <a:noFill/>
          </a:ln>
        </p:spPr>
        <p:txBody>
          <a:bodyPr spcFirstLastPara="1" wrap="square" lIns="91425" tIns="45700" rIns="91425" bIns="45700" anchor="t" anchorCtr="0">
            <a:noAutofit/>
          </a:bodyPr>
          <a:lstStyle/>
          <a:p>
            <a:pPr algn="ctr"/>
            <a:r>
              <a:rPr lang="en-US" b="1" dirty="0"/>
              <a:t>Table 7. Summary of Surface Web and Deep Web Platforms</a:t>
            </a:r>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2055338584"/>
              </p:ext>
            </p:extLst>
          </p:nvPr>
        </p:nvGraphicFramePr>
        <p:xfrm>
          <a:off x="838200" y="1663531"/>
          <a:ext cx="10515599" cy="4535766"/>
        </p:xfrm>
        <a:graphic>
          <a:graphicData uri="http://schemas.openxmlformats.org/drawingml/2006/table">
            <a:tbl>
              <a:tblPr firstRow="1" bandRow="1">
                <a:tableStyleId>{5940675A-B579-460E-94D1-54222C63F5DA}</a:tableStyleId>
              </a:tblPr>
              <a:tblGrid>
                <a:gridCol w="1216541">
                  <a:extLst>
                    <a:ext uri="{9D8B030D-6E8A-4147-A177-3AD203B41FA5}">
                      <a16:colId xmlns:a16="http://schemas.microsoft.com/office/drawing/2014/main" val="153615456"/>
                    </a:ext>
                  </a:extLst>
                </a:gridCol>
                <a:gridCol w="1329491">
                  <a:extLst>
                    <a:ext uri="{9D8B030D-6E8A-4147-A177-3AD203B41FA5}">
                      <a16:colId xmlns:a16="http://schemas.microsoft.com/office/drawing/2014/main" val="2022535447"/>
                    </a:ext>
                  </a:extLst>
                </a:gridCol>
                <a:gridCol w="1425055">
                  <a:extLst>
                    <a:ext uri="{9D8B030D-6E8A-4147-A177-3AD203B41FA5}">
                      <a16:colId xmlns:a16="http://schemas.microsoft.com/office/drawing/2014/main" val="3668782532"/>
                    </a:ext>
                  </a:extLst>
                </a:gridCol>
                <a:gridCol w="1425055">
                  <a:extLst>
                    <a:ext uri="{9D8B030D-6E8A-4147-A177-3AD203B41FA5}">
                      <a16:colId xmlns:a16="http://schemas.microsoft.com/office/drawing/2014/main" val="1352137194"/>
                    </a:ext>
                  </a:extLst>
                </a:gridCol>
                <a:gridCol w="5119457">
                  <a:extLst>
                    <a:ext uri="{9D8B030D-6E8A-4147-A177-3AD203B41FA5}">
                      <a16:colId xmlns:a16="http://schemas.microsoft.com/office/drawing/2014/main" val="3852182256"/>
                    </a:ext>
                  </a:extLst>
                </a:gridCol>
              </a:tblGrid>
              <a:tr h="500043">
                <a:tc>
                  <a:txBody>
                    <a:bodyPr/>
                    <a:lstStyle/>
                    <a:p>
                      <a:pPr algn="ctr"/>
                      <a:r>
                        <a:rPr lang="en-US" sz="1400" b="1" dirty="0"/>
                        <a:t>Type of Platforms</a:t>
                      </a:r>
                    </a:p>
                  </a:txBody>
                  <a:tcPr/>
                </a:tc>
                <a:tc>
                  <a:txBody>
                    <a:bodyPr/>
                    <a:lstStyle/>
                    <a:p>
                      <a:pPr algn="ctr"/>
                      <a:r>
                        <a:rPr lang="en-US" sz="1400" b="1" dirty="0"/>
                        <a:t>Platform</a:t>
                      </a:r>
                    </a:p>
                  </a:txBody>
                  <a:tcPr/>
                </a:tc>
                <a:tc>
                  <a:txBody>
                    <a:bodyPr/>
                    <a:lstStyle/>
                    <a:p>
                      <a:pPr marL="0" indent="0" algn="ctr">
                        <a:buFont typeface="Arial" panose="020B0604020202020204" pitchFamily="34" charset="0"/>
                        <a:buNone/>
                      </a:pPr>
                      <a:r>
                        <a:rPr lang="en-US" sz="1400" b="1" dirty="0"/>
                        <a:t>Crawling Strategy</a:t>
                      </a:r>
                    </a:p>
                  </a:txBody>
                  <a:tcPr/>
                </a:tc>
                <a:tc>
                  <a:txBody>
                    <a:bodyPr/>
                    <a:lstStyle/>
                    <a:p>
                      <a:pPr marL="0" indent="0" algn="ctr">
                        <a:buFont typeface="Arial" panose="020B0604020202020204" pitchFamily="34" charset="0"/>
                        <a:buNone/>
                      </a:pPr>
                      <a:r>
                        <a:rPr lang="en-US" sz="1400" b="1" dirty="0"/>
                        <a:t>Input</a:t>
                      </a:r>
                    </a:p>
                  </a:txBody>
                  <a:tcPr/>
                </a:tc>
                <a:tc>
                  <a:txBody>
                    <a:bodyPr/>
                    <a:lstStyle/>
                    <a:p>
                      <a:pPr algn="ctr"/>
                      <a:r>
                        <a:rPr lang="en-US" sz="1400" b="1" dirty="0"/>
                        <a:t>Available Attributes</a:t>
                      </a:r>
                    </a:p>
                  </a:txBody>
                  <a:tcPr/>
                </a:tc>
                <a:extLst>
                  <a:ext uri="{0D108BD9-81ED-4DB2-BD59-A6C34878D82A}">
                    <a16:rowId xmlns:a16="http://schemas.microsoft.com/office/drawing/2014/main" val="2602192719"/>
                  </a:ext>
                </a:extLst>
              </a:tr>
              <a:tr h="500043">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t>People Search</a:t>
                      </a:r>
                      <a:r>
                        <a:rPr lang="en-US" altLang="zh-TW" sz="1400" baseline="0" dirty="0"/>
                        <a:t> Engine </a:t>
                      </a:r>
                      <a:r>
                        <a:rPr lang="en-US" altLang="zh-TW" sz="1400" b="1" baseline="0" dirty="0"/>
                        <a:t>(Surface Web)</a:t>
                      </a:r>
                      <a:endParaRPr lang="en-US" sz="1400" b="1" dirty="0"/>
                    </a:p>
                  </a:txBody>
                  <a:tcPr/>
                </a:tc>
                <a:tc>
                  <a:txBody>
                    <a:bodyPr/>
                    <a:lstStyle/>
                    <a:p>
                      <a:pPr marL="0" indent="0">
                        <a:buFont typeface="Arial" panose="020B0604020202020204" pitchFamily="34" charset="0"/>
                        <a:buNone/>
                      </a:pPr>
                      <a:r>
                        <a:rPr lang="en-US" sz="1400" dirty="0" err="1"/>
                        <a:t>Spokeo</a:t>
                      </a:r>
                      <a:endParaRPr lang="en-US" sz="1400" dirty="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Access search results page through</a:t>
                      </a:r>
                      <a:r>
                        <a:rPr lang="en-US" sz="1400" baseline="0" dirty="0"/>
                        <a:t> Google</a:t>
                      </a:r>
                      <a:endParaRPr lang="en-US" sz="1400" dirty="0"/>
                    </a:p>
                    <a:p>
                      <a:pPr marL="0" indent="0">
                        <a:buFont typeface="Arial" panose="020B0604020202020204" pitchFamily="34" charset="0"/>
                        <a:buNone/>
                      </a:pPr>
                      <a:endParaRPr lang="en-US" sz="1400" dirty="0"/>
                    </a:p>
                  </a:txBody>
                  <a:tcPr/>
                </a:tc>
                <a:tc rowSpan="3">
                  <a:txBody>
                    <a:bodyPr/>
                    <a:lstStyle/>
                    <a:p>
                      <a:pPr marL="0" indent="0">
                        <a:buFont typeface="Arial" panose="020B0604020202020204" pitchFamily="34" charset="0"/>
                        <a:buNone/>
                      </a:pPr>
                      <a:r>
                        <a:rPr lang="en-US" sz="1400" dirty="0"/>
                        <a:t>Name + City + Public search service platform</a:t>
                      </a:r>
                    </a:p>
                  </a:txBody>
                  <a:tcPr/>
                </a:tc>
                <a:tc>
                  <a:txBody>
                    <a:bodyPr/>
                    <a:lstStyle/>
                    <a:p>
                      <a:pPr marL="0" marR="0" lvl="0" indent="0" algn="l" rtl="0">
                        <a:spcBef>
                          <a:spcPts val="0"/>
                        </a:spcBef>
                        <a:spcAft>
                          <a:spcPts val="0"/>
                        </a:spcAft>
                        <a:buNone/>
                      </a:pPr>
                      <a:r>
                        <a:rPr lang="en-US" sz="1400" dirty="0"/>
                        <a:t>Name, Age, City, Aliases, Gender, Locations, Aliases, Relatives</a:t>
                      </a:r>
                    </a:p>
                  </a:txBody>
                  <a:tcPr/>
                </a:tc>
                <a:extLst>
                  <a:ext uri="{0D108BD9-81ED-4DB2-BD59-A6C34878D82A}">
                    <a16:rowId xmlns:a16="http://schemas.microsoft.com/office/drawing/2014/main" val="3882942296"/>
                  </a:ext>
                </a:extLst>
              </a:tr>
              <a:tr h="500043">
                <a:tc vMerge="1">
                  <a:txBody>
                    <a:bodyPr/>
                    <a:lstStyle/>
                    <a:p>
                      <a:endParaRPr lang="en-US"/>
                    </a:p>
                  </a:txBody>
                  <a:tcPr/>
                </a:tc>
                <a:tc>
                  <a:txBody>
                    <a:bodyPr/>
                    <a:lstStyle/>
                    <a:p>
                      <a:pPr marL="0" indent="0">
                        <a:buFont typeface="Arial" panose="020B0604020202020204" pitchFamily="34" charset="0"/>
                        <a:buNone/>
                      </a:pPr>
                      <a:r>
                        <a:rPr lang="en-US" sz="1400" dirty="0" err="1"/>
                        <a:t>BeenVerified</a:t>
                      </a:r>
                      <a:endParaRPr lang="en-US" sz="1400" dirty="0"/>
                    </a:p>
                  </a:txBody>
                  <a:tcPr/>
                </a:tc>
                <a:tc vMerge="1">
                  <a:txBody>
                    <a:bodyPr/>
                    <a:lstStyle/>
                    <a:p>
                      <a:endParaRPr lang="en-US"/>
                    </a:p>
                  </a:txBody>
                  <a:tcPr/>
                </a:tc>
                <a:tc vMerge="1">
                  <a:txBody>
                    <a:bodyPr/>
                    <a:lstStyle/>
                    <a:p>
                      <a:pPr marL="0" indent="0">
                        <a:buFont typeface="Arial" panose="020B0604020202020204" pitchFamily="34" charset="0"/>
                        <a:buNone/>
                      </a:pPr>
                      <a:endParaRPr lang="en-US" sz="1200" dirty="0"/>
                    </a:p>
                  </a:txBody>
                  <a:tcPr/>
                </a:tc>
                <a:tc>
                  <a:txBody>
                    <a:bodyPr/>
                    <a:lstStyle/>
                    <a:p>
                      <a:pPr marL="0" marR="0" lvl="0" indent="0" algn="l" rtl="0">
                        <a:spcBef>
                          <a:spcPts val="0"/>
                        </a:spcBef>
                        <a:spcAft>
                          <a:spcPts val="0"/>
                        </a:spcAft>
                        <a:buNone/>
                      </a:pPr>
                      <a:r>
                        <a:rPr lang="en-US" sz="1400" dirty="0"/>
                        <a:t>Name, City, Age, Relatives, Phone Number, Job Title, Email, Addresses, Associated Names</a:t>
                      </a:r>
                    </a:p>
                  </a:txBody>
                  <a:tcPr/>
                </a:tc>
                <a:extLst>
                  <a:ext uri="{0D108BD9-81ED-4DB2-BD59-A6C34878D82A}">
                    <a16:rowId xmlns:a16="http://schemas.microsoft.com/office/drawing/2014/main" val="2592872987"/>
                  </a:ext>
                </a:extLst>
              </a:tr>
              <a:tr h="500043">
                <a:tc vMerge="1">
                  <a:txBody>
                    <a:bodyPr/>
                    <a:lstStyle/>
                    <a:p>
                      <a:endParaRPr lang="en-US"/>
                    </a:p>
                  </a:txBody>
                  <a:tcPr/>
                </a:tc>
                <a:tc>
                  <a:txBody>
                    <a:bodyPr/>
                    <a:lstStyle/>
                    <a:p>
                      <a:pPr marL="0" indent="0">
                        <a:buFont typeface="Arial" panose="020B0604020202020204" pitchFamily="34" charset="0"/>
                        <a:buNone/>
                      </a:pPr>
                      <a:r>
                        <a:rPr lang="en-US" sz="1400" dirty="0"/>
                        <a:t>MyLife</a:t>
                      </a:r>
                    </a:p>
                  </a:txBody>
                  <a:tcPr/>
                </a:tc>
                <a:tc vMerge="1">
                  <a:txBody>
                    <a:bodyPr/>
                    <a:lstStyle/>
                    <a:p>
                      <a:endParaRPr lang="en-US"/>
                    </a:p>
                  </a:txBody>
                  <a:tcPr/>
                </a:tc>
                <a:tc vMerge="1">
                  <a:txBody>
                    <a:bodyPr/>
                    <a:lstStyle/>
                    <a:p>
                      <a:pPr marL="0" indent="0">
                        <a:buFont typeface="Arial" panose="020B0604020202020204" pitchFamily="34" charset="0"/>
                        <a:buNone/>
                      </a:pPr>
                      <a:endParaRPr lang="en-US" sz="1200" dirty="0"/>
                    </a:p>
                  </a:txBody>
                  <a:tcPr/>
                </a:tc>
                <a:tc>
                  <a:txBody>
                    <a:bodyPr/>
                    <a:lstStyle/>
                    <a:p>
                      <a:pPr marL="0" marR="0" lvl="0" indent="0" algn="l" rtl="0">
                        <a:spcBef>
                          <a:spcPts val="0"/>
                        </a:spcBef>
                        <a:spcAft>
                          <a:spcPts val="0"/>
                        </a:spcAft>
                        <a:buNone/>
                      </a:pPr>
                      <a:r>
                        <a:rPr lang="en-US" sz="1400" dirty="0"/>
                        <a:t>Name, Age, City, Associated Name, Job Title, High school, University, Address</a:t>
                      </a:r>
                    </a:p>
                  </a:txBody>
                  <a:tcPr/>
                </a:tc>
                <a:extLst>
                  <a:ext uri="{0D108BD9-81ED-4DB2-BD59-A6C34878D82A}">
                    <a16:rowId xmlns:a16="http://schemas.microsoft.com/office/drawing/2014/main" val="2009296871"/>
                  </a:ext>
                </a:extLst>
              </a:tr>
              <a:tr h="1117742">
                <a:tc vMerge="1">
                  <a:txBody>
                    <a:bodyPr/>
                    <a:lstStyle/>
                    <a:p>
                      <a:endParaRPr lang="en-US"/>
                    </a:p>
                  </a:txBody>
                  <a:tcPr/>
                </a:tc>
                <a:tc>
                  <a:txBody>
                    <a:bodyPr/>
                    <a:lstStyle/>
                    <a:p>
                      <a:pPr marL="0" indent="0">
                        <a:buFont typeface="Arial" panose="020B0604020202020204" pitchFamily="34" charset="0"/>
                        <a:buNone/>
                      </a:pPr>
                      <a:r>
                        <a:rPr lang="en-US" sz="1400" dirty="0"/>
                        <a:t>That’s</a:t>
                      </a:r>
                      <a:r>
                        <a:rPr lang="en-US" sz="1400" baseline="0" dirty="0"/>
                        <a:t> Them</a:t>
                      </a:r>
                      <a:endParaRPr lang="en-US" sz="1400" dirty="0"/>
                    </a:p>
                  </a:txBody>
                  <a:tcPr/>
                </a:tc>
                <a:tc>
                  <a:txBody>
                    <a:bodyPr/>
                    <a:lstStyle/>
                    <a:p>
                      <a:pPr marL="0" indent="0">
                        <a:buFont typeface="Arial" panose="020B0604020202020204" pitchFamily="34" charset="0"/>
                        <a:buNone/>
                      </a:pPr>
                      <a:r>
                        <a:rPr lang="en-US" sz="1400" dirty="0"/>
                        <a:t>Crawler</a:t>
                      </a:r>
                    </a:p>
                  </a:txBody>
                  <a:tcPr/>
                </a:tc>
                <a:tc>
                  <a:txBody>
                    <a:bodyPr/>
                    <a:lstStyle/>
                    <a:p>
                      <a:pPr marL="285750" indent="-285750">
                        <a:buFont typeface="Arial" panose="020B0604020202020204" pitchFamily="34" charset="0"/>
                        <a:buChar char="•"/>
                      </a:pPr>
                      <a:r>
                        <a:rPr lang="en-US" sz="1400" dirty="0"/>
                        <a:t>Full Name</a:t>
                      </a:r>
                      <a:r>
                        <a:rPr lang="en-US" sz="1400" baseline="0" dirty="0"/>
                        <a:t> + </a:t>
                      </a:r>
                      <a:r>
                        <a:rPr lang="en-US" sz="1400" dirty="0"/>
                        <a:t>Address</a:t>
                      </a:r>
                    </a:p>
                    <a:p>
                      <a:pPr marL="285750" indent="-285750">
                        <a:buFont typeface="Arial" panose="020B0604020202020204" pitchFamily="34" charset="0"/>
                        <a:buChar char="•"/>
                      </a:pPr>
                      <a:r>
                        <a:rPr lang="en-US" sz="1400" dirty="0"/>
                        <a:t>Phone</a:t>
                      </a:r>
                    </a:p>
                    <a:p>
                      <a:pPr marL="285750" indent="-285750">
                        <a:buFont typeface="Arial" panose="020B0604020202020204" pitchFamily="34" charset="0"/>
                        <a:buChar char="•"/>
                      </a:pPr>
                      <a:r>
                        <a:rPr lang="en-US" sz="1400" dirty="0"/>
                        <a:t>Email</a:t>
                      </a:r>
                    </a:p>
                    <a:p>
                      <a:pPr marL="285750" indent="-285750">
                        <a:buFont typeface="Arial" panose="020B0604020202020204" pitchFamily="34" charset="0"/>
                        <a:buChar char="•"/>
                      </a:pPr>
                      <a:r>
                        <a:rPr lang="en-US" sz="1400" dirty="0"/>
                        <a:t>IP</a:t>
                      </a:r>
                    </a:p>
                  </a:txBody>
                  <a:tcPr/>
                </a:tc>
                <a:tc>
                  <a:txBody>
                    <a:bodyPr/>
                    <a:lstStyle/>
                    <a:p>
                      <a:pPr marL="0" marR="0" lvl="0" indent="0" algn="l" rtl="0">
                        <a:lnSpc>
                          <a:spcPct val="100000"/>
                        </a:lnSpc>
                        <a:spcBef>
                          <a:spcPts val="0"/>
                        </a:spcBef>
                        <a:spcAft>
                          <a:spcPts val="0"/>
                        </a:spcAft>
                        <a:buClr>
                          <a:schemeClr val="dk1"/>
                        </a:buClr>
                        <a:buSzPts val="1550"/>
                        <a:buFont typeface="Calibri"/>
                        <a:buNone/>
                      </a:pPr>
                      <a:r>
                        <a:rPr lang="en-US" sz="1400" dirty="0"/>
                        <a:t>Full Name, Gender, Age, Address, Zip Code, Phone Number, Email, Length of Residence, Household Size, IP Address, Estimated Net Worth, Estimated Income, Education, Occupation, Language</a:t>
                      </a:r>
                    </a:p>
                  </a:txBody>
                  <a:tcPr/>
                </a:tc>
                <a:extLst>
                  <a:ext uri="{0D108BD9-81ED-4DB2-BD59-A6C34878D82A}">
                    <a16:rowId xmlns:a16="http://schemas.microsoft.com/office/drawing/2014/main" val="3402611235"/>
                  </a:ext>
                </a:extLst>
              </a:tr>
              <a:tr h="294143">
                <a:tc rowSpan="3">
                  <a:txBody>
                    <a:bodyPr/>
                    <a:lstStyle/>
                    <a:p>
                      <a:r>
                        <a:rPr lang="en-US" sz="1400" dirty="0"/>
                        <a:t>Social Media </a:t>
                      </a:r>
                      <a:r>
                        <a:rPr lang="en-US" sz="1400" b="1" dirty="0"/>
                        <a:t>(Deep Web)</a:t>
                      </a:r>
                    </a:p>
                  </a:txBody>
                  <a:tcPr/>
                </a:tc>
                <a:tc>
                  <a:txBody>
                    <a:bodyPr/>
                    <a:lstStyle/>
                    <a:p>
                      <a:r>
                        <a:rPr lang="en-US" sz="1400" dirty="0"/>
                        <a:t>LinkedIn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Crawler</a:t>
                      </a:r>
                    </a:p>
                  </a:txBody>
                  <a:tcPr/>
                </a:tc>
                <a:tc>
                  <a:txBody>
                    <a:bodyPr/>
                    <a:lstStyle/>
                    <a:p>
                      <a:r>
                        <a:rPr lang="en-US" sz="1400" dirty="0"/>
                        <a:t>Email</a:t>
                      </a:r>
                    </a:p>
                  </a:txBody>
                  <a:tcPr/>
                </a:tc>
                <a:tc>
                  <a:txBody>
                    <a:bodyPr/>
                    <a:lstStyle/>
                    <a:p>
                      <a:pPr marL="0" marR="0" lvl="0" indent="0" algn="l" rtl="0">
                        <a:lnSpc>
                          <a:spcPct val="100000"/>
                        </a:lnSpc>
                        <a:spcBef>
                          <a:spcPts val="0"/>
                        </a:spcBef>
                        <a:spcAft>
                          <a:spcPts val="0"/>
                        </a:spcAft>
                        <a:buClr>
                          <a:schemeClr val="dk1"/>
                        </a:buClr>
                        <a:buSzPts val="1550"/>
                        <a:buFont typeface="Calibri"/>
                        <a:buNone/>
                      </a:pPr>
                      <a:r>
                        <a:rPr lang="en-US" sz="1400" dirty="0"/>
                        <a:t>Full Name, Photo, Education, Work, City, State</a:t>
                      </a:r>
                    </a:p>
                  </a:txBody>
                  <a:tcPr/>
                </a:tc>
                <a:extLst>
                  <a:ext uri="{0D108BD9-81ED-4DB2-BD59-A6C34878D82A}">
                    <a16:rowId xmlns:a16="http://schemas.microsoft.com/office/drawing/2014/main" val="2285282406"/>
                  </a:ext>
                </a:extLst>
              </a:tr>
              <a:tr h="294143">
                <a:tc vMerge="1">
                  <a:txBody>
                    <a:bodyPr/>
                    <a:lstStyle/>
                    <a:p>
                      <a:endParaRPr lang="en-US"/>
                    </a:p>
                  </a:txBody>
                  <a:tcPr/>
                </a:tc>
                <a:tc>
                  <a:txBody>
                    <a:bodyPr/>
                    <a:lstStyle/>
                    <a:p>
                      <a:r>
                        <a:rPr lang="en-US" sz="1400" dirty="0"/>
                        <a:t>Twitter</a:t>
                      </a:r>
                    </a:p>
                  </a:txBody>
                  <a:tcPr/>
                </a:tc>
                <a:tc>
                  <a:txBody>
                    <a:bodyPr/>
                    <a:lstStyle/>
                    <a:p>
                      <a:r>
                        <a:rPr lang="en-US" sz="1400" dirty="0"/>
                        <a:t>API</a:t>
                      </a:r>
                    </a:p>
                  </a:txBody>
                  <a:tcPr/>
                </a:tc>
                <a:tc>
                  <a:txBody>
                    <a:bodyPr/>
                    <a:lstStyle/>
                    <a:p>
                      <a:r>
                        <a:rPr lang="en-US" sz="1400" dirty="0"/>
                        <a:t>Full</a:t>
                      </a:r>
                      <a:r>
                        <a:rPr lang="en-US" sz="1400" baseline="0" dirty="0"/>
                        <a:t> Name</a:t>
                      </a:r>
                      <a:endParaRPr lang="en-US" sz="1400" dirty="0"/>
                    </a:p>
                  </a:txBody>
                  <a:tcPr/>
                </a:tc>
                <a:tc>
                  <a:txBody>
                    <a:bodyPr/>
                    <a:lstStyle/>
                    <a:p>
                      <a:r>
                        <a:rPr lang="en-US" sz="1400" dirty="0"/>
                        <a:t>Username, Profile Name, ID, Description, Following Number, Follower Number, Photos</a:t>
                      </a:r>
                    </a:p>
                  </a:txBody>
                  <a:tcPr/>
                </a:tc>
                <a:extLst>
                  <a:ext uri="{0D108BD9-81ED-4DB2-BD59-A6C34878D82A}">
                    <a16:rowId xmlns:a16="http://schemas.microsoft.com/office/drawing/2014/main" val="3794869798"/>
                  </a:ext>
                </a:extLst>
              </a:tr>
              <a:tr h="500043">
                <a:tc vMerge="1">
                  <a:txBody>
                    <a:bodyPr/>
                    <a:lstStyle/>
                    <a:p>
                      <a:endParaRPr lang="en-US" sz="1600" dirty="0"/>
                    </a:p>
                  </a:txBody>
                  <a:tcPr/>
                </a:tc>
                <a:tc>
                  <a:txBody>
                    <a:bodyPr/>
                    <a:lstStyle/>
                    <a:p>
                      <a:r>
                        <a:rPr lang="en-US" sz="1400" dirty="0"/>
                        <a:t>Instagram</a:t>
                      </a:r>
                    </a:p>
                  </a:txBody>
                  <a:tcPr/>
                </a:tc>
                <a:tc>
                  <a:txBody>
                    <a:bodyPr/>
                    <a:lstStyle/>
                    <a:p>
                      <a:r>
                        <a:rPr lang="en-US" sz="1400" dirty="0"/>
                        <a:t>API</a:t>
                      </a:r>
                    </a:p>
                  </a:txBody>
                  <a:tcPr/>
                </a:tc>
                <a:tc>
                  <a:txBody>
                    <a:bodyPr/>
                    <a:lstStyle/>
                    <a:p>
                      <a:r>
                        <a:rPr lang="en-US" sz="1400" dirty="0"/>
                        <a:t>Full Name</a:t>
                      </a:r>
                    </a:p>
                  </a:txBody>
                  <a:tcPr/>
                </a:tc>
                <a:tc>
                  <a:txBody>
                    <a:bodyPr/>
                    <a:lstStyle/>
                    <a:p>
                      <a:r>
                        <a:rPr lang="en-US" sz="1400" dirty="0"/>
                        <a:t>Username, Full Name, Follower Number, Following</a:t>
                      </a:r>
                      <a:r>
                        <a:rPr lang="en-US" sz="1400" baseline="0" dirty="0"/>
                        <a:t> Number, Photo</a:t>
                      </a:r>
                      <a:endParaRPr lang="en-US" sz="1400" dirty="0"/>
                    </a:p>
                  </a:txBody>
                  <a:tcPr/>
                </a:tc>
                <a:extLst>
                  <a:ext uri="{0D108BD9-81ED-4DB2-BD59-A6C34878D82A}">
                    <a16:rowId xmlns:a16="http://schemas.microsoft.com/office/drawing/2014/main" val="3619012547"/>
                  </a:ext>
                </a:extLst>
              </a:tr>
            </a:tbl>
          </a:graphicData>
        </a:graphic>
      </p:graphicFrame>
    </p:spTree>
    <p:extLst>
      <p:ext uri="{BB962C8B-B14F-4D97-AF65-F5344CB8AC3E}">
        <p14:creationId xmlns:p14="http://schemas.microsoft.com/office/powerpoint/2010/main" val="756894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M2 – Surface Web: People Search Engines</a:t>
            </a:r>
          </a:p>
        </p:txBody>
      </p:sp>
      <p:sp>
        <p:nvSpPr>
          <p:cNvPr id="5" name="Content Placeholder 4"/>
          <p:cNvSpPr>
            <a:spLocks noGrp="1"/>
          </p:cNvSpPr>
          <p:nvPr>
            <p:ph idx="1"/>
          </p:nvPr>
        </p:nvSpPr>
        <p:spPr/>
        <p:txBody>
          <a:bodyPr>
            <a:normAutofit fontScale="92500" lnSpcReduction="10000"/>
          </a:bodyPr>
          <a:lstStyle/>
          <a:p>
            <a:r>
              <a:rPr lang="en-US" dirty="0"/>
              <a:t>Collecting data from people search engines using their provided search interface can be inefficient due to the long response time.</a:t>
            </a:r>
          </a:p>
          <a:p>
            <a:pPr lvl="1"/>
            <a:endParaRPr lang="en-US" dirty="0"/>
          </a:p>
          <a:p>
            <a:r>
              <a:rPr lang="en-US" dirty="0"/>
              <a:t>We develop a crawler that utilizes Google search to acquire the search result pages from these platforms.</a:t>
            </a:r>
          </a:p>
          <a:p>
            <a:pPr lvl="1"/>
            <a:r>
              <a:rPr lang="en-US" dirty="0"/>
              <a:t>Import Python packages: requests, </a:t>
            </a:r>
            <a:r>
              <a:rPr lang="en-US" dirty="0" err="1"/>
              <a:t>fake_useragent</a:t>
            </a:r>
            <a:r>
              <a:rPr lang="en-US" dirty="0"/>
              <a:t>, </a:t>
            </a:r>
            <a:r>
              <a:rPr lang="en-US" altLang="zh-CN" dirty="0" err="1"/>
              <a:t>beautifulsoup</a:t>
            </a:r>
            <a:r>
              <a:rPr lang="en-US" altLang="zh-CN" dirty="0"/>
              <a:t>, </a:t>
            </a:r>
            <a:r>
              <a:rPr lang="en-US" altLang="zh-CN" dirty="0" err="1"/>
              <a:t>mysql</a:t>
            </a:r>
            <a:r>
              <a:rPr lang="en-US" altLang="zh-CN" dirty="0"/>
              <a:t>-connector</a:t>
            </a:r>
          </a:p>
          <a:p>
            <a:pPr lvl="1"/>
            <a:endParaRPr lang="en-US" altLang="zh-CN" b="1" dirty="0"/>
          </a:p>
          <a:p>
            <a:r>
              <a:rPr lang="en-US" dirty="0"/>
              <a:t>We next detail the process of crawling.</a:t>
            </a:r>
          </a:p>
          <a:p>
            <a:pPr lvl="1"/>
            <a:r>
              <a:rPr lang="en-US" dirty="0"/>
              <a:t>We focus on the customized process for avoiding using search interfaces from people search engines (highlighted in red).</a:t>
            </a:r>
          </a:p>
          <a:p>
            <a:pPr lvl="1"/>
            <a:r>
              <a:rPr lang="en-US" dirty="0"/>
              <a:t>Note that we do not include code because it is similar to crawl data from hacker forums and carding shop.</a:t>
            </a:r>
          </a:p>
        </p:txBody>
      </p:sp>
      <p:sp>
        <p:nvSpPr>
          <p:cNvPr id="4" name="Slide Number Placeholder 3"/>
          <p:cNvSpPr>
            <a:spLocks noGrp="1"/>
          </p:cNvSpPr>
          <p:nvPr>
            <p:ph type="sldNum" sz="quarter" idx="12"/>
          </p:nvPr>
        </p:nvSpPr>
        <p:spPr/>
        <p:txBody>
          <a:bodyPr/>
          <a:lstStyle/>
          <a:p>
            <a:fld id="{070FEC0F-20C5-497A-AFA9-E6EB40398B7D}" type="slidenum">
              <a:rPr lang="en-US" smtClean="0"/>
              <a:t>42</a:t>
            </a:fld>
            <a:endParaRPr lang="en-US"/>
          </a:p>
        </p:txBody>
      </p:sp>
    </p:spTree>
    <p:extLst>
      <p:ext uri="{BB962C8B-B14F-4D97-AF65-F5344CB8AC3E}">
        <p14:creationId xmlns:p14="http://schemas.microsoft.com/office/powerpoint/2010/main" val="3171246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M2 – Surface Web: People Search Engines</a:t>
            </a:r>
          </a:p>
        </p:txBody>
      </p:sp>
      <p:sp>
        <p:nvSpPr>
          <p:cNvPr id="5" name="Content Placeholder 4"/>
          <p:cNvSpPr>
            <a:spLocks noGrp="1"/>
          </p:cNvSpPr>
          <p:nvPr>
            <p:ph idx="1"/>
          </p:nvPr>
        </p:nvSpPr>
        <p:spPr/>
        <p:txBody>
          <a:bodyPr>
            <a:normAutofit/>
          </a:bodyPr>
          <a:lstStyle/>
          <a:p>
            <a:r>
              <a:rPr lang="en-US" dirty="0"/>
              <a:t>Process:</a:t>
            </a:r>
          </a:p>
          <a:p>
            <a:pPr lvl="1"/>
            <a:r>
              <a:rPr lang="en-US" dirty="0"/>
              <a:t>Step 1: Set the proxy configuration</a:t>
            </a:r>
          </a:p>
          <a:p>
            <a:pPr lvl="1"/>
            <a:r>
              <a:rPr lang="en-US" dirty="0"/>
              <a:t>Step 2: Initialize cookie, user-agents, and proxy</a:t>
            </a:r>
          </a:p>
          <a:p>
            <a:pPr lvl="1"/>
            <a:r>
              <a:rPr lang="en-US" dirty="0"/>
              <a:t>Step 3: Use the full name of the target user and the name of the people search engine (e.g., &lt;</a:t>
            </a:r>
            <a:r>
              <a:rPr lang="en-US" dirty="0" err="1"/>
              <a:t>Jingyu</a:t>
            </a:r>
            <a:r>
              <a:rPr lang="en-US" dirty="0"/>
              <a:t> Xin </a:t>
            </a:r>
            <a:r>
              <a:rPr lang="en-US" dirty="0" err="1"/>
              <a:t>MyLife</a:t>
            </a:r>
            <a:r>
              <a:rPr lang="en-US" dirty="0"/>
              <a:t>&gt;) as a query to search on Google</a:t>
            </a:r>
          </a:p>
          <a:p>
            <a:pPr lvl="1"/>
            <a:r>
              <a:rPr lang="en-US" dirty="0"/>
              <a:t>Step 4: Store the retrieved pages' URL with </a:t>
            </a:r>
            <a:r>
              <a:rPr lang="en-US" dirty="0" err="1"/>
              <a:t>MyLife</a:t>
            </a:r>
            <a:r>
              <a:rPr lang="en-US" dirty="0"/>
              <a:t> domain name on local</a:t>
            </a:r>
          </a:p>
          <a:p>
            <a:pPr lvl="1"/>
            <a:r>
              <a:rPr lang="en-US" dirty="0"/>
              <a:t>Step 5: Visit URLs stored locally</a:t>
            </a:r>
          </a:p>
          <a:p>
            <a:pPr lvl="1"/>
            <a:r>
              <a:rPr lang="en-US" dirty="0"/>
              <a:t>Step 6: Use the </a:t>
            </a:r>
            <a:r>
              <a:rPr lang="en-US" dirty="0" err="1"/>
              <a:t>requests.get</a:t>
            </a:r>
            <a:r>
              <a:rPr lang="en-US" dirty="0"/>
              <a:t> method to extract the attributes of interest</a:t>
            </a:r>
          </a:p>
          <a:p>
            <a:pPr lvl="1"/>
            <a:r>
              <a:rPr lang="en-US" dirty="0"/>
              <a:t>Step 7: Parse the extracted attribute values using </a:t>
            </a:r>
            <a:r>
              <a:rPr lang="en-US" dirty="0" err="1"/>
              <a:t>beautifulsoup</a:t>
            </a:r>
            <a:endParaRPr lang="en-US" dirty="0"/>
          </a:p>
          <a:p>
            <a:pPr lvl="1"/>
            <a:r>
              <a:rPr lang="en-US" dirty="0"/>
              <a:t>Step 8: Store the data in MySQL database</a:t>
            </a:r>
          </a:p>
        </p:txBody>
      </p:sp>
      <p:sp>
        <p:nvSpPr>
          <p:cNvPr id="4" name="Slide Number Placeholder 3"/>
          <p:cNvSpPr>
            <a:spLocks noGrp="1"/>
          </p:cNvSpPr>
          <p:nvPr>
            <p:ph type="sldNum" sz="quarter" idx="12"/>
          </p:nvPr>
        </p:nvSpPr>
        <p:spPr/>
        <p:txBody>
          <a:bodyPr/>
          <a:lstStyle/>
          <a:p>
            <a:fld id="{070FEC0F-20C5-497A-AFA9-E6EB40398B7D}" type="slidenum">
              <a:rPr lang="en-US" smtClean="0"/>
              <a:t>43</a:t>
            </a:fld>
            <a:endParaRPr lang="en-US"/>
          </a:p>
        </p:txBody>
      </p:sp>
      <p:sp>
        <p:nvSpPr>
          <p:cNvPr id="3" name="Rectangle 2"/>
          <p:cNvSpPr/>
          <p:nvPr/>
        </p:nvSpPr>
        <p:spPr>
          <a:xfrm>
            <a:off x="1246909" y="3048000"/>
            <a:ext cx="9296400" cy="1482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293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8FB6-AC82-40EF-8A90-0B50CC3B3FBA}"/>
              </a:ext>
            </a:extLst>
          </p:cNvPr>
          <p:cNvSpPr>
            <a:spLocks noGrp="1"/>
          </p:cNvSpPr>
          <p:nvPr>
            <p:ph type="title"/>
          </p:nvPr>
        </p:nvSpPr>
        <p:spPr>
          <a:noFill/>
        </p:spPr>
        <p:txBody>
          <a:bodyPr>
            <a:normAutofit/>
          </a:bodyPr>
          <a:lstStyle/>
          <a:p>
            <a:r>
              <a:rPr lang="en-US" dirty="0"/>
              <a:t>M2 – Deep Web: Social Media Collection</a:t>
            </a:r>
          </a:p>
        </p:txBody>
      </p:sp>
      <p:sp>
        <p:nvSpPr>
          <p:cNvPr id="3" name="Content Placeholder 2">
            <a:extLst>
              <a:ext uri="{FF2B5EF4-FFF2-40B4-BE49-F238E27FC236}">
                <a16:creationId xmlns:a16="http://schemas.microsoft.com/office/drawing/2014/main" id="{A71A6D2B-EF8D-4577-9846-17E1EB6AFFF0}"/>
              </a:ext>
            </a:extLst>
          </p:cNvPr>
          <p:cNvSpPr>
            <a:spLocks noGrp="1"/>
          </p:cNvSpPr>
          <p:nvPr>
            <p:ph idx="1"/>
          </p:nvPr>
        </p:nvSpPr>
        <p:spPr>
          <a:xfrm>
            <a:off x="838200" y="1825625"/>
            <a:ext cx="5829300" cy="4351338"/>
          </a:xfrm>
        </p:spPr>
        <p:txBody>
          <a:bodyPr>
            <a:normAutofit/>
          </a:bodyPr>
          <a:lstStyle/>
          <a:p>
            <a:r>
              <a:rPr lang="en-US" dirty="0"/>
              <a:t>We can leverage API to collect data from social media platforms.</a:t>
            </a:r>
          </a:p>
          <a:p>
            <a:pPr lvl="1"/>
            <a:r>
              <a:rPr lang="en-US" dirty="0"/>
              <a:t>APIs usually have a rate limit which limits the number of requests a crawler can send in a given time period. </a:t>
            </a:r>
          </a:p>
          <a:p>
            <a:r>
              <a:rPr lang="en-US" dirty="0"/>
              <a:t>Figure 19 shows the layout of an Instagram profile.</a:t>
            </a:r>
          </a:p>
          <a:p>
            <a:pPr lvl="1"/>
            <a:r>
              <a:rPr lang="en-US" dirty="0"/>
              <a:t>Next, we demonstrate the process of using Instagram the API to collect data.</a:t>
            </a:r>
          </a:p>
        </p:txBody>
      </p:sp>
      <p:pic>
        <p:nvPicPr>
          <p:cNvPr id="5" name="Picture 4">
            <a:extLst>
              <a:ext uri="{FF2B5EF4-FFF2-40B4-BE49-F238E27FC236}">
                <a16:creationId xmlns:a16="http://schemas.microsoft.com/office/drawing/2014/main" id="{33DF18F5-4E57-4521-B91D-9AF86DEE70DF}"/>
              </a:ext>
            </a:extLst>
          </p:cNvPr>
          <p:cNvPicPr>
            <a:picLocks noChangeAspect="1"/>
          </p:cNvPicPr>
          <p:nvPr/>
        </p:nvPicPr>
        <p:blipFill rotWithShape="1">
          <a:blip r:embed="rId2"/>
          <a:srcRect l="17531" t="15731" r="19469" b="5334"/>
          <a:stretch/>
        </p:blipFill>
        <p:spPr>
          <a:xfrm>
            <a:off x="6522720" y="1535430"/>
            <a:ext cx="5373518" cy="3787140"/>
          </a:xfrm>
          <a:prstGeom prst="rect">
            <a:avLst/>
          </a:prstGeom>
        </p:spPr>
      </p:pic>
      <p:sp>
        <p:nvSpPr>
          <p:cNvPr id="7" name="Content Placeholder 2">
            <a:extLst>
              <a:ext uri="{FF2B5EF4-FFF2-40B4-BE49-F238E27FC236}">
                <a16:creationId xmlns:a16="http://schemas.microsoft.com/office/drawing/2014/main" id="{3D80800F-E944-47F2-9BDC-52A3E0F86E2C}"/>
              </a:ext>
            </a:extLst>
          </p:cNvPr>
          <p:cNvSpPr>
            <a:spLocks noGrp="1"/>
          </p:cNvSpPr>
          <p:nvPr/>
        </p:nvSpPr>
        <p:spPr>
          <a:xfrm>
            <a:off x="6667500" y="5322570"/>
            <a:ext cx="4088351" cy="540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Figure 19. </a:t>
            </a:r>
            <a:r>
              <a:rPr lang="en-US" sz="1600" dirty="0"/>
              <a:t>Sample Instagram Profile Crawled from </a:t>
            </a:r>
            <a:r>
              <a:rPr lang="en-US" sz="1600" dirty="0" err="1"/>
              <a:t>BuySSN</a:t>
            </a:r>
            <a:r>
              <a:rPr lang="en-US" sz="1600" dirty="0"/>
              <a:t> Senior Subset</a:t>
            </a:r>
          </a:p>
        </p:txBody>
      </p:sp>
      <p:sp>
        <p:nvSpPr>
          <p:cNvPr id="8" name="Slide Number Placeholder 3">
            <a:extLst>
              <a:ext uri="{FF2B5EF4-FFF2-40B4-BE49-F238E27FC236}">
                <a16:creationId xmlns:a16="http://schemas.microsoft.com/office/drawing/2014/main" id="{C305BF9F-538D-4A99-A529-19741F9B6339}"/>
              </a:ext>
            </a:extLst>
          </p:cNvPr>
          <p:cNvSpPr>
            <a:spLocks noGrp="1"/>
          </p:cNvSpPr>
          <p:nvPr>
            <p:ph type="sldNum" sz="quarter" idx="12"/>
          </p:nvPr>
        </p:nvSpPr>
        <p:spPr>
          <a:xfrm>
            <a:off x="8610600" y="6356350"/>
            <a:ext cx="2743200" cy="365125"/>
          </a:xfrm>
        </p:spPr>
        <p:txBody>
          <a:bodyPr/>
          <a:lstStyle/>
          <a:p>
            <a:fld id="{AFC23BC9-38C6-47D7-9ABB-879315865BC4}" type="slidenum">
              <a:rPr lang="en-US" smtClean="0"/>
              <a:t>44</a:t>
            </a:fld>
            <a:endParaRPr lang="en-US"/>
          </a:p>
        </p:txBody>
      </p:sp>
    </p:spTree>
    <p:extLst>
      <p:ext uri="{BB962C8B-B14F-4D97-AF65-F5344CB8AC3E}">
        <p14:creationId xmlns:p14="http://schemas.microsoft.com/office/powerpoint/2010/main" val="2235563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BA8A-BC6C-495F-8422-1833ED6C3707}"/>
              </a:ext>
            </a:extLst>
          </p:cNvPr>
          <p:cNvSpPr>
            <a:spLocks noGrp="1"/>
          </p:cNvSpPr>
          <p:nvPr>
            <p:ph type="title"/>
          </p:nvPr>
        </p:nvSpPr>
        <p:spPr>
          <a:noFill/>
        </p:spPr>
        <p:txBody>
          <a:bodyPr>
            <a:normAutofit/>
          </a:bodyPr>
          <a:lstStyle/>
          <a:p>
            <a:r>
              <a:rPr lang="en-US" dirty="0"/>
              <a:t>M2 – Deep Web: Social Media Collection (Instagram)</a:t>
            </a:r>
          </a:p>
        </p:txBody>
      </p:sp>
      <p:sp>
        <p:nvSpPr>
          <p:cNvPr id="3" name="Content Placeholder 2">
            <a:extLst>
              <a:ext uri="{FF2B5EF4-FFF2-40B4-BE49-F238E27FC236}">
                <a16:creationId xmlns:a16="http://schemas.microsoft.com/office/drawing/2014/main" id="{CE5E4874-9107-4D93-8296-75A8C5284B7A}"/>
              </a:ext>
            </a:extLst>
          </p:cNvPr>
          <p:cNvSpPr>
            <a:spLocks noGrp="1"/>
          </p:cNvSpPr>
          <p:nvPr>
            <p:ph idx="1"/>
          </p:nvPr>
        </p:nvSpPr>
        <p:spPr>
          <a:xfrm>
            <a:off x="838200" y="2017336"/>
            <a:ext cx="4889193" cy="500325"/>
          </a:xfrm>
          <a:ln w="57150">
            <a:solidFill>
              <a:srgbClr val="00B050"/>
            </a:solidFill>
          </a:ln>
        </p:spPr>
        <p:txBody>
          <a:bodyPr anchor="ctr">
            <a:normAutofit/>
          </a:bodyPr>
          <a:lstStyle/>
          <a:p>
            <a:pPr marL="0" indent="0">
              <a:buNone/>
            </a:pPr>
            <a:r>
              <a:rPr lang="en-US" sz="2200" dirty="0"/>
              <a:t>Step 1: Utilize appropriate API method</a:t>
            </a:r>
          </a:p>
        </p:txBody>
      </p:sp>
      <p:pic>
        <p:nvPicPr>
          <p:cNvPr id="5" name="Picture 4">
            <a:extLst>
              <a:ext uri="{FF2B5EF4-FFF2-40B4-BE49-F238E27FC236}">
                <a16:creationId xmlns:a16="http://schemas.microsoft.com/office/drawing/2014/main" id="{FD69057C-ECE1-499C-A4D8-15B28638355E}"/>
              </a:ext>
            </a:extLst>
          </p:cNvPr>
          <p:cNvPicPr>
            <a:picLocks noChangeAspect="1"/>
          </p:cNvPicPr>
          <p:nvPr/>
        </p:nvPicPr>
        <p:blipFill>
          <a:blip r:embed="rId2"/>
          <a:stretch>
            <a:fillRect/>
          </a:stretch>
        </p:blipFill>
        <p:spPr>
          <a:xfrm>
            <a:off x="6464607" y="2242775"/>
            <a:ext cx="5475118" cy="2895600"/>
          </a:xfrm>
          <a:prstGeom prst="rect">
            <a:avLst/>
          </a:prstGeom>
        </p:spPr>
      </p:pic>
      <p:sp>
        <p:nvSpPr>
          <p:cNvPr id="6" name="Content Placeholder 2">
            <a:extLst>
              <a:ext uri="{FF2B5EF4-FFF2-40B4-BE49-F238E27FC236}">
                <a16:creationId xmlns:a16="http://schemas.microsoft.com/office/drawing/2014/main" id="{1D6A6013-5041-4FB4-94BB-C83AC35AE65B}"/>
              </a:ext>
            </a:extLst>
          </p:cNvPr>
          <p:cNvSpPr txBox="1">
            <a:spLocks/>
          </p:cNvSpPr>
          <p:nvPr/>
        </p:nvSpPr>
        <p:spPr>
          <a:xfrm>
            <a:off x="838199" y="2830064"/>
            <a:ext cx="4889194" cy="500325"/>
          </a:xfrm>
          <a:prstGeom prst="rect">
            <a:avLst/>
          </a:prstGeom>
          <a:ln w="57150">
            <a:solidFill>
              <a:srgbClr val="00B0F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Step 2: Select data that are of interest</a:t>
            </a:r>
          </a:p>
        </p:txBody>
      </p:sp>
      <p:sp>
        <p:nvSpPr>
          <p:cNvPr id="7" name="Content Placeholder 2">
            <a:extLst>
              <a:ext uri="{FF2B5EF4-FFF2-40B4-BE49-F238E27FC236}">
                <a16:creationId xmlns:a16="http://schemas.microsoft.com/office/drawing/2014/main" id="{FDB55DEC-061A-4588-BCD7-72C7ED3C9AA7}"/>
              </a:ext>
            </a:extLst>
          </p:cNvPr>
          <p:cNvSpPr txBox="1">
            <a:spLocks/>
          </p:cNvSpPr>
          <p:nvPr/>
        </p:nvSpPr>
        <p:spPr>
          <a:xfrm>
            <a:off x="838199" y="3636668"/>
            <a:ext cx="4889194" cy="1063218"/>
          </a:xfrm>
          <a:prstGeom prst="rect">
            <a:avLst/>
          </a:prstGeom>
          <a:ln w="57150">
            <a:solidFill>
              <a:srgbClr val="FF0000"/>
            </a:solidFill>
          </a:ln>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Step 3: Wait for a certain amount of time. </a:t>
            </a:r>
          </a:p>
          <a:p>
            <a:pPr lvl="1"/>
            <a:r>
              <a:rPr lang="en-US" dirty="0"/>
              <a:t>This keeps the crawler under the API rate limit</a:t>
            </a:r>
          </a:p>
        </p:txBody>
      </p:sp>
      <p:sp>
        <p:nvSpPr>
          <p:cNvPr id="8" name="Content Placeholder 2">
            <a:extLst>
              <a:ext uri="{FF2B5EF4-FFF2-40B4-BE49-F238E27FC236}">
                <a16:creationId xmlns:a16="http://schemas.microsoft.com/office/drawing/2014/main" id="{09E280F4-D6F5-4C82-9299-4C02782CE0FB}"/>
              </a:ext>
            </a:extLst>
          </p:cNvPr>
          <p:cNvSpPr txBox="1">
            <a:spLocks/>
          </p:cNvSpPr>
          <p:nvPr/>
        </p:nvSpPr>
        <p:spPr>
          <a:xfrm>
            <a:off x="838199" y="5012289"/>
            <a:ext cx="4889194" cy="454557"/>
          </a:xfrm>
          <a:prstGeom prst="rect">
            <a:avLst/>
          </a:prstGeom>
          <a:ln w="57150">
            <a:solidFill>
              <a:srgbClr val="FFFF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Step 4: Return output</a:t>
            </a:r>
          </a:p>
        </p:txBody>
      </p:sp>
      <p:cxnSp>
        <p:nvCxnSpPr>
          <p:cNvPr id="10" name="Straight Connector 9">
            <a:extLst>
              <a:ext uri="{FF2B5EF4-FFF2-40B4-BE49-F238E27FC236}">
                <a16:creationId xmlns:a16="http://schemas.microsoft.com/office/drawing/2014/main" id="{DF6E12E9-49F7-4BCF-B850-E06511806890}"/>
              </a:ext>
            </a:extLst>
          </p:cNvPr>
          <p:cNvCxnSpPr>
            <a:cxnSpLocks/>
            <a:endCxn id="3" idx="3"/>
          </p:cNvCxnSpPr>
          <p:nvPr/>
        </p:nvCxnSpPr>
        <p:spPr>
          <a:xfrm flipH="1" flipV="1">
            <a:off x="5727393" y="2267499"/>
            <a:ext cx="1265228" cy="399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9B9715-51E5-46E5-9230-0302CFC4E16A}"/>
              </a:ext>
            </a:extLst>
          </p:cNvPr>
          <p:cNvCxnSpPr>
            <a:cxnSpLocks/>
            <a:endCxn id="6" idx="3"/>
          </p:cNvCxnSpPr>
          <p:nvPr/>
        </p:nvCxnSpPr>
        <p:spPr>
          <a:xfrm flipH="1">
            <a:off x="5727393" y="2844309"/>
            <a:ext cx="1265227" cy="23591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3434B7A-DC28-43DC-822B-5DB8B12A8340}"/>
              </a:ext>
            </a:extLst>
          </p:cNvPr>
          <p:cNvCxnSpPr>
            <a:cxnSpLocks/>
            <a:endCxn id="7" idx="3"/>
          </p:cNvCxnSpPr>
          <p:nvPr/>
        </p:nvCxnSpPr>
        <p:spPr>
          <a:xfrm flipH="1">
            <a:off x="5727393" y="3025440"/>
            <a:ext cx="1265227" cy="11428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F5E44E-1196-4CD6-86CE-6262A1645BAC}"/>
              </a:ext>
            </a:extLst>
          </p:cNvPr>
          <p:cNvCxnSpPr>
            <a:cxnSpLocks/>
            <a:endCxn id="8" idx="3"/>
          </p:cNvCxnSpPr>
          <p:nvPr/>
        </p:nvCxnSpPr>
        <p:spPr>
          <a:xfrm flipH="1">
            <a:off x="5727393" y="3392630"/>
            <a:ext cx="1265227" cy="18469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35DFF13F-FC0E-4C3B-9430-BB35BF53D28F}"/>
              </a:ext>
            </a:extLst>
          </p:cNvPr>
          <p:cNvSpPr>
            <a:spLocks noGrp="1"/>
          </p:cNvSpPr>
          <p:nvPr/>
        </p:nvSpPr>
        <p:spPr>
          <a:xfrm>
            <a:off x="6464607" y="5133573"/>
            <a:ext cx="5475118" cy="540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Figure 20</a:t>
            </a:r>
            <a:r>
              <a:rPr lang="en-US" sz="1600" dirty="0"/>
              <a:t>. Python Sample for Using Instagram API to Collect Profile and Post Data. </a:t>
            </a:r>
          </a:p>
        </p:txBody>
      </p:sp>
      <p:sp>
        <p:nvSpPr>
          <p:cNvPr id="25" name="Slide Number Placeholder 3">
            <a:extLst>
              <a:ext uri="{FF2B5EF4-FFF2-40B4-BE49-F238E27FC236}">
                <a16:creationId xmlns:a16="http://schemas.microsoft.com/office/drawing/2014/main" id="{0ED4E263-F0BF-4E94-8359-7028100A51E7}"/>
              </a:ext>
            </a:extLst>
          </p:cNvPr>
          <p:cNvSpPr>
            <a:spLocks noGrp="1"/>
          </p:cNvSpPr>
          <p:nvPr>
            <p:ph type="sldNum" sz="quarter" idx="12"/>
          </p:nvPr>
        </p:nvSpPr>
        <p:spPr>
          <a:xfrm>
            <a:off x="8610600" y="6356350"/>
            <a:ext cx="2743200" cy="365125"/>
          </a:xfrm>
        </p:spPr>
        <p:txBody>
          <a:bodyPr/>
          <a:lstStyle/>
          <a:p>
            <a:fld id="{AFC23BC9-38C6-47D7-9ABB-879315865BC4}" type="slidenum">
              <a:rPr lang="en-US" smtClean="0"/>
              <a:t>45</a:t>
            </a:fld>
            <a:endParaRPr lang="en-US"/>
          </a:p>
        </p:txBody>
      </p:sp>
    </p:spTree>
    <p:extLst>
      <p:ext uri="{BB962C8B-B14F-4D97-AF65-F5344CB8AC3E}">
        <p14:creationId xmlns:p14="http://schemas.microsoft.com/office/powerpoint/2010/main" val="1924236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8B42-ED33-4024-99B2-82B276659870}"/>
              </a:ext>
            </a:extLst>
          </p:cNvPr>
          <p:cNvSpPr>
            <a:spLocks noGrp="1"/>
          </p:cNvSpPr>
          <p:nvPr>
            <p:ph type="title"/>
          </p:nvPr>
        </p:nvSpPr>
        <p:spPr>
          <a:noFill/>
        </p:spPr>
        <p:txBody>
          <a:bodyPr>
            <a:normAutofit/>
          </a:bodyPr>
          <a:lstStyle/>
          <a:p>
            <a:r>
              <a:rPr lang="en-US" dirty="0"/>
              <a:t>M2 – Deep Web: Social Media Collection (Instagram)</a:t>
            </a:r>
          </a:p>
        </p:txBody>
      </p:sp>
      <p:sp>
        <p:nvSpPr>
          <p:cNvPr id="3" name="Content Placeholder 2">
            <a:extLst>
              <a:ext uri="{FF2B5EF4-FFF2-40B4-BE49-F238E27FC236}">
                <a16:creationId xmlns:a16="http://schemas.microsoft.com/office/drawing/2014/main" id="{0FE698D9-7723-40B0-B434-44A2E85E906F}"/>
              </a:ext>
            </a:extLst>
          </p:cNvPr>
          <p:cNvSpPr>
            <a:spLocks noGrp="1"/>
          </p:cNvSpPr>
          <p:nvPr>
            <p:ph idx="1"/>
          </p:nvPr>
        </p:nvSpPr>
        <p:spPr>
          <a:xfrm>
            <a:off x="838200" y="1662313"/>
            <a:ext cx="5827296" cy="894034"/>
          </a:xfrm>
        </p:spPr>
        <p:txBody>
          <a:bodyPr/>
          <a:lstStyle/>
          <a:p>
            <a:r>
              <a:rPr lang="en-US" dirty="0"/>
              <a:t>Figure 21 shows the post-crawling data parsing process</a:t>
            </a:r>
          </a:p>
        </p:txBody>
      </p:sp>
      <p:pic>
        <p:nvPicPr>
          <p:cNvPr id="7" name="Picture 6">
            <a:extLst>
              <a:ext uri="{FF2B5EF4-FFF2-40B4-BE49-F238E27FC236}">
                <a16:creationId xmlns:a16="http://schemas.microsoft.com/office/drawing/2014/main" id="{4B0224CB-40F4-4D24-80F4-403B2A8D279E}"/>
              </a:ext>
            </a:extLst>
          </p:cNvPr>
          <p:cNvPicPr>
            <a:picLocks noChangeAspect="1"/>
          </p:cNvPicPr>
          <p:nvPr/>
        </p:nvPicPr>
        <p:blipFill rotWithShape="1">
          <a:blip r:embed="rId2"/>
          <a:srcRect b="4580"/>
          <a:stretch/>
        </p:blipFill>
        <p:spPr>
          <a:xfrm>
            <a:off x="762796" y="2556347"/>
            <a:ext cx="5655179" cy="3035342"/>
          </a:xfrm>
          <a:prstGeom prst="rect">
            <a:avLst/>
          </a:prstGeom>
        </p:spPr>
      </p:pic>
      <p:pic>
        <p:nvPicPr>
          <p:cNvPr id="9" name="Picture 8">
            <a:extLst>
              <a:ext uri="{FF2B5EF4-FFF2-40B4-BE49-F238E27FC236}">
                <a16:creationId xmlns:a16="http://schemas.microsoft.com/office/drawing/2014/main" id="{025EE180-2E5D-422F-910A-429A2F99A062}"/>
              </a:ext>
            </a:extLst>
          </p:cNvPr>
          <p:cNvPicPr>
            <a:picLocks noChangeAspect="1"/>
          </p:cNvPicPr>
          <p:nvPr/>
        </p:nvPicPr>
        <p:blipFill rotWithShape="1">
          <a:blip r:embed="rId3"/>
          <a:srcRect t="22830" b="34922"/>
          <a:stretch/>
        </p:blipFill>
        <p:spPr>
          <a:xfrm>
            <a:off x="6988423" y="2128132"/>
            <a:ext cx="4365377" cy="1037393"/>
          </a:xfrm>
          <a:prstGeom prst="rect">
            <a:avLst/>
          </a:prstGeom>
        </p:spPr>
      </p:pic>
      <p:sp>
        <p:nvSpPr>
          <p:cNvPr id="12" name="Slide Number Placeholder 3">
            <a:extLst>
              <a:ext uri="{FF2B5EF4-FFF2-40B4-BE49-F238E27FC236}">
                <a16:creationId xmlns:a16="http://schemas.microsoft.com/office/drawing/2014/main" id="{E8D2A470-4798-426C-91F4-F92A86017D8E}"/>
              </a:ext>
            </a:extLst>
          </p:cNvPr>
          <p:cNvSpPr>
            <a:spLocks noGrp="1"/>
          </p:cNvSpPr>
          <p:nvPr>
            <p:ph type="sldNum" sz="quarter" idx="12"/>
          </p:nvPr>
        </p:nvSpPr>
        <p:spPr>
          <a:xfrm>
            <a:off x="8610600" y="6356350"/>
            <a:ext cx="2743200" cy="365125"/>
          </a:xfrm>
        </p:spPr>
        <p:txBody>
          <a:bodyPr/>
          <a:lstStyle/>
          <a:p>
            <a:fld id="{AFC23BC9-38C6-47D7-9ABB-879315865BC4}" type="slidenum">
              <a:rPr lang="en-US" smtClean="0"/>
              <a:t>46</a:t>
            </a:fld>
            <a:endParaRPr lang="en-US"/>
          </a:p>
        </p:txBody>
      </p:sp>
      <p:pic>
        <p:nvPicPr>
          <p:cNvPr id="14" name="Picture 13">
            <a:extLst>
              <a:ext uri="{FF2B5EF4-FFF2-40B4-BE49-F238E27FC236}">
                <a16:creationId xmlns:a16="http://schemas.microsoft.com/office/drawing/2014/main" id="{54172FD5-9165-4F13-9672-E9A280C57862}"/>
              </a:ext>
            </a:extLst>
          </p:cNvPr>
          <p:cNvPicPr>
            <a:picLocks noChangeAspect="1"/>
          </p:cNvPicPr>
          <p:nvPr/>
        </p:nvPicPr>
        <p:blipFill rotWithShape="1">
          <a:blip r:embed="rId4"/>
          <a:srcRect l="20053" t="17655" r="44143" b="54278"/>
          <a:stretch/>
        </p:blipFill>
        <p:spPr>
          <a:xfrm>
            <a:off x="6988423" y="4504398"/>
            <a:ext cx="4365377" cy="1924810"/>
          </a:xfrm>
          <a:prstGeom prst="rect">
            <a:avLst/>
          </a:prstGeom>
        </p:spPr>
      </p:pic>
      <p:cxnSp>
        <p:nvCxnSpPr>
          <p:cNvPr id="16" name="Connector: Elbow 15">
            <a:extLst>
              <a:ext uri="{FF2B5EF4-FFF2-40B4-BE49-F238E27FC236}">
                <a16:creationId xmlns:a16="http://schemas.microsoft.com/office/drawing/2014/main" id="{BBD392F1-BDA9-4C14-B314-0608EADE7525}"/>
              </a:ext>
            </a:extLst>
          </p:cNvPr>
          <p:cNvCxnSpPr>
            <a:stCxn id="7" idx="3"/>
            <a:endCxn id="14" idx="1"/>
          </p:cNvCxnSpPr>
          <p:nvPr/>
        </p:nvCxnSpPr>
        <p:spPr>
          <a:xfrm>
            <a:off x="6417975" y="4074018"/>
            <a:ext cx="570448" cy="139278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0AE548D-EAEA-40EA-AE52-170960D20856}"/>
              </a:ext>
            </a:extLst>
          </p:cNvPr>
          <p:cNvCxnSpPr>
            <a:cxnSpLocks/>
            <a:stCxn id="7" idx="3"/>
            <a:endCxn id="9" idx="1"/>
          </p:cNvCxnSpPr>
          <p:nvPr/>
        </p:nvCxnSpPr>
        <p:spPr>
          <a:xfrm flipV="1">
            <a:off x="6417975" y="2646829"/>
            <a:ext cx="570448" cy="142718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F85F135D-4EAC-450B-B067-9D15846F7AE0}"/>
              </a:ext>
            </a:extLst>
          </p:cNvPr>
          <p:cNvSpPr>
            <a:spLocks noGrp="1"/>
          </p:cNvSpPr>
          <p:nvPr/>
        </p:nvSpPr>
        <p:spPr>
          <a:xfrm>
            <a:off x="6665496" y="3473613"/>
            <a:ext cx="1075461" cy="2548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Save to Local</a:t>
            </a:r>
          </a:p>
        </p:txBody>
      </p:sp>
      <p:sp>
        <p:nvSpPr>
          <p:cNvPr id="29" name="Content Placeholder 2">
            <a:extLst>
              <a:ext uri="{FF2B5EF4-FFF2-40B4-BE49-F238E27FC236}">
                <a16:creationId xmlns:a16="http://schemas.microsoft.com/office/drawing/2014/main" id="{7CA49935-56E0-4102-A691-7004D12EADF9}"/>
              </a:ext>
            </a:extLst>
          </p:cNvPr>
          <p:cNvSpPr>
            <a:spLocks noGrp="1"/>
          </p:cNvSpPr>
          <p:nvPr/>
        </p:nvSpPr>
        <p:spPr>
          <a:xfrm>
            <a:off x="6665496" y="4179687"/>
            <a:ext cx="1448694" cy="2548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Save to Database</a:t>
            </a:r>
          </a:p>
        </p:txBody>
      </p:sp>
      <p:sp>
        <p:nvSpPr>
          <p:cNvPr id="35" name="Content Placeholder 2">
            <a:extLst>
              <a:ext uri="{FF2B5EF4-FFF2-40B4-BE49-F238E27FC236}">
                <a16:creationId xmlns:a16="http://schemas.microsoft.com/office/drawing/2014/main" id="{E301F897-6EB6-45E2-9E42-1444DB9BF0CC}"/>
              </a:ext>
            </a:extLst>
          </p:cNvPr>
          <p:cNvSpPr>
            <a:spLocks noGrp="1"/>
          </p:cNvSpPr>
          <p:nvPr/>
        </p:nvSpPr>
        <p:spPr>
          <a:xfrm>
            <a:off x="762796" y="5998465"/>
            <a:ext cx="5790404" cy="540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Figure 21. (a) Raw JSON Data. (b) Parsed Data Saved to CSV File. (b) Parsed Data Stored on SQL Server. </a:t>
            </a:r>
          </a:p>
        </p:txBody>
      </p:sp>
      <p:sp>
        <p:nvSpPr>
          <p:cNvPr id="44" name="Content Placeholder 2">
            <a:extLst>
              <a:ext uri="{FF2B5EF4-FFF2-40B4-BE49-F238E27FC236}">
                <a16:creationId xmlns:a16="http://schemas.microsoft.com/office/drawing/2014/main" id="{5CD53624-8026-4E05-823B-8E45D333C09F}"/>
              </a:ext>
            </a:extLst>
          </p:cNvPr>
          <p:cNvSpPr txBox="1">
            <a:spLocks/>
          </p:cNvSpPr>
          <p:nvPr/>
        </p:nvSpPr>
        <p:spPr>
          <a:xfrm>
            <a:off x="3478376" y="5664989"/>
            <a:ext cx="546943" cy="406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(a)</a:t>
            </a:r>
          </a:p>
        </p:txBody>
      </p:sp>
      <p:sp>
        <p:nvSpPr>
          <p:cNvPr id="45" name="Content Placeholder 2">
            <a:extLst>
              <a:ext uri="{FF2B5EF4-FFF2-40B4-BE49-F238E27FC236}">
                <a16:creationId xmlns:a16="http://schemas.microsoft.com/office/drawing/2014/main" id="{67727463-5431-4D63-80D3-D9ED9DFCBD2C}"/>
              </a:ext>
            </a:extLst>
          </p:cNvPr>
          <p:cNvSpPr txBox="1">
            <a:spLocks/>
          </p:cNvSpPr>
          <p:nvPr/>
        </p:nvSpPr>
        <p:spPr>
          <a:xfrm>
            <a:off x="11442711" y="2443772"/>
            <a:ext cx="546943" cy="406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(b)</a:t>
            </a:r>
          </a:p>
        </p:txBody>
      </p:sp>
      <p:sp>
        <p:nvSpPr>
          <p:cNvPr id="46" name="Content Placeholder 2">
            <a:extLst>
              <a:ext uri="{FF2B5EF4-FFF2-40B4-BE49-F238E27FC236}">
                <a16:creationId xmlns:a16="http://schemas.microsoft.com/office/drawing/2014/main" id="{9CED4E75-3BAC-4097-88AA-0317239D8108}"/>
              </a:ext>
            </a:extLst>
          </p:cNvPr>
          <p:cNvSpPr txBox="1">
            <a:spLocks/>
          </p:cNvSpPr>
          <p:nvPr/>
        </p:nvSpPr>
        <p:spPr>
          <a:xfrm>
            <a:off x="11442711" y="5862577"/>
            <a:ext cx="546943" cy="406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a:t>
            </a:r>
          </a:p>
        </p:txBody>
      </p:sp>
    </p:spTree>
    <p:extLst>
      <p:ext uri="{BB962C8B-B14F-4D97-AF65-F5344CB8AC3E}">
        <p14:creationId xmlns:p14="http://schemas.microsoft.com/office/powerpoint/2010/main" val="827293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M2 –Entity Resolution</a:t>
            </a:r>
          </a:p>
        </p:txBody>
      </p:sp>
      <p:sp>
        <p:nvSpPr>
          <p:cNvPr id="3" name="Content Placeholder 2"/>
          <p:cNvSpPr>
            <a:spLocks noGrp="1"/>
          </p:cNvSpPr>
          <p:nvPr>
            <p:ph idx="1"/>
          </p:nvPr>
        </p:nvSpPr>
        <p:spPr/>
        <p:txBody>
          <a:bodyPr/>
          <a:lstStyle/>
          <a:p>
            <a:r>
              <a:rPr lang="en-US" dirty="0"/>
              <a:t>Entity Resolution (ER) is necessary to identify corresponding individuals on heterogeneous platforms given the incomplete and inaccurate PII obtained from the dark web, surface web, and deep web platforms.</a:t>
            </a:r>
          </a:p>
          <a:p>
            <a:pPr lvl="1"/>
            <a:r>
              <a:rPr lang="en-US" dirty="0"/>
              <a:t>Facilitates downstream analytics, e.g., privacy risk assessment</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177C4D40-1286-46A5-8E5F-0B6E4324D2BA}" type="slidenum">
              <a:rPr lang="en-US" smtClean="0"/>
              <a:t>47</a:t>
            </a:fld>
            <a:endParaRPr lang="en-US"/>
          </a:p>
        </p:txBody>
      </p:sp>
      <p:graphicFrame>
        <p:nvGraphicFramePr>
          <p:cNvPr id="6" name="内容占位符 3">
            <a:extLst>
              <a:ext uri="{FF2B5EF4-FFF2-40B4-BE49-F238E27FC236}">
                <a16:creationId xmlns:a16="http://schemas.microsoft.com/office/drawing/2014/main" id="{A9886BDE-C23D-4089-A005-BD2E76050889}"/>
              </a:ext>
            </a:extLst>
          </p:cNvPr>
          <p:cNvGraphicFramePr>
            <a:graphicFrameLocks/>
          </p:cNvGraphicFramePr>
          <p:nvPr>
            <p:extLst>
              <p:ext uri="{D42A27DB-BD31-4B8C-83A1-F6EECF244321}">
                <p14:modId xmlns:p14="http://schemas.microsoft.com/office/powerpoint/2010/main" val="1466918733"/>
              </p:ext>
            </p:extLst>
          </p:nvPr>
        </p:nvGraphicFramePr>
        <p:xfrm>
          <a:off x="860610" y="3463575"/>
          <a:ext cx="4914203" cy="609600"/>
        </p:xfrm>
        <a:graphic>
          <a:graphicData uri="http://schemas.openxmlformats.org/drawingml/2006/table">
            <a:tbl>
              <a:tblPr>
                <a:tableStyleId>{5940675A-B579-460E-94D1-54222C63F5DA}</a:tableStyleId>
              </a:tblPr>
              <a:tblGrid>
                <a:gridCol w="1120013">
                  <a:extLst>
                    <a:ext uri="{9D8B030D-6E8A-4147-A177-3AD203B41FA5}">
                      <a16:colId xmlns:a16="http://schemas.microsoft.com/office/drawing/2014/main" val="3633975671"/>
                    </a:ext>
                  </a:extLst>
                </a:gridCol>
                <a:gridCol w="755968">
                  <a:extLst>
                    <a:ext uri="{9D8B030D-6E8A-4147-A177-3AD203B41FA5}">
                      <a16:colId xmlns:a16="http://schemas.microsoft.com/office/drawing/2014/main" val="2424452258"/>
                    </a:ext>
                  </a:extLst>
                </a:gridCol>
                <a:gridCol w="493078">
                  <a:extLst>
                    <a:ext uri="{9D8B030D-6E8A-4147-A177-3AD203B41FA5}">
                      <a16:colId xmlns:a16="http://schemas.microsoft.com/office/drawing/2014/main" val="2155691354"/>
                    </a:ext>
                  </a:extLst>
                </a:gridCol>
                <a:gridCol w="750126">
                  <a:extLst>
                    <a:ext uri="{9D8B030D-6E8A-4147-A177-3AD203B41FA5}">
                      <a16:colId xmlns:a16="http://schemas.microsoft.com/office/drawing/2014/main" val="1505880887"/>
                    </a:ext>
                  </a:extLst>
                </a:gridCol>
                <a:gridCol w="501650">
                  <a:extLst>
                    <a:ext uri="{9D8B030D-6E8A-4147-A177-3AD203B41FA5}">
                      <a16:colId xmlns:a16="http://schemas.microsoft.com/office/drawing/2014/main" val="1922474705"/>
                    </a:ext>
                  </a:extLst>
                </a:gridCol>
                <a:gridCol w="583565">
                  <a:extLst>
                    <a:ext uri="{9D8B030D-6E8A-4147-A177-3AD203B41FA5}">
                      <a16:colId xmlns:a16="http://schemas.microsoft.com/office/drawing/2014/main" val="76136204"/>
                    </a:ext>
                  </a:extLst>
                </a:gridCol>
                <a:gridCol w="709803">
                  <a:extLst>
                    <a:ext uri="{9D8B030D-6E8A-4147-A177-3AD203B41FA5}">
                      <a16:colId xmlns:a16="http://schemas.microsoft.com/office/drawing/2014/main" val="3588246515"/>
                    </a:ext>
                  </a:extLst>
                </a:gridCol>
              </a:tblGrid>
              <a:tr h="215858">
                <a:tc>
                  <a:txBody>
                    <a:bodyPr/>
                    <a:lstStyle/>
                    <a:p>
                      <a:pPr algn="l" fontAlgn="ctr"/>
                      <a:r>
                        <a:rPr lang="en-US" sz="1400" u="none" strike="noStrike" dirty="0">
                          <a:effectLst/>
                        </a:rPr>
                        <a:t>Name</a:t>
                      </a:r>
                      <a:endParaRPr lang="en-US" sz="1400" b="1" i="0" u="none" strike="noStrike" dirty="0">
                        <a:solidFill>
                          <a:srgbClr val="000000"/>
                        </a:solidFill>
                        <a:effectLst/>
                        <a:latin typeface="+mn-lt"/>
                        <a:ea typeface="+mj-ea"/>
                      </a:endParaRPr>
                    </a:p>
                  </a:txBody>
                  <a:tcPr marL="45720" marR="45720" anchor="ctr"/>
                </a:tc>
                <a:tc>
                  <a:txBody>
                    <a:bodyPr/>
                    <a:lstStyle/>
                    <a:p>
                      <a:pPr algn="l" fontAlgn="ctr"/>
                      <a:r>
                        <a:rPr lang="en-US" sz="1400" u="none" strike="noStrike" dirty="0">
                          <a:effectLst/>
                        </a:rPr>
                        <a:t>Platform</a:t>
                      </a:r>
                      <a:endParaRPr lang="en-US" sz="1400" b="1" i="0" u="none" strike="noStrike" dirty="0">
                        <a:solidFill>
                          <a:srgbClr val="000000"/>
                        </a:solidFill>
                        <a:effectLst/>
                        <a:latin typeface="+mn-lt"/>
                        <a:ea typeface="+mj-ea"/>
                      </a:endParaRPr>
                    </a:p>
                  </a:txBody>
                  <a:tcPr marL="45720" marR="45720" anchor="ctr"/>
                </a:tc>
                <a:tc>
                  <a:txBody>
                    <a:bodyPr/>
                    <a:lstStyle/>
                    <a:p>
                      <a:pPr algn="l" fontAlgn="ctr"/>
                      <a:r>
                        <a:rPr lang="en-US" sz="1400" b="0" i="0" u="none" strike="noStrike" dirty="0">
                          <a:solidFill>
                            <a:schemeClr val="tx1"/>
                          </a:solidFill>
                          <a:effectLst/>
                          <a:latin typeface="+mn-lt"/>
                          <a:ea typeface="+mn-ea"/>
                        </a:rPr>
                        <a:t>YOB</a:t>
                      </a:r>
                      <a:endParaRPr lang="en-US" sz="1400" b="1" i="0" u="none" strike="noStrike" dirty="0">
                        <a:solidFill>
                          <a:srgbClr val="000000"/>
                        </a:solidFill>
                        <a:effectLst/>
                        <a:latin typeface="+mn-lt"/>
                        <a:ea typeface="+mj-ea"/>
                      </a:endParaRPr>
                    </a:p>
                  </a:txBody>
                  <a:tcPr marL="45720" marR="45720" anchor="ctr"/>
                </a:tc>
                <a:tc>
                  <a:txBody>
                    <a:bodyPr/>
                    <a:lstStyle/>
                    <a:p>
                      <a:pPr algn="l" fontAlgn="ctr"/>
                      <a:r>
                        <a:rPr lang="en-US" sz="1400" u="none" strike="noStrike" dirty="0">
                          <a:effectLst/>
                        </a:rPr>
                        <a:t>City</a:t>
                      </a:r>
                      <a:endParaRPr lang="en-US" sz="1400" b="1" i="0" u="none" strike="noStrike" dirty="0">
                        <a:solidFill>
                          <a:srgbClr val="000000"/>
                        </a:solidFill>
                        <a:effectLst/>
                        <a:latin typeface="+mn-lt"/>
                        <a:ea typeface="+mj-ea"/>
                      </a:endParaRPr>
                    </a:p>
                  </a:txBody>
                  <a:tcPr marL="45720" marR="45720" anchor="ctr"/>
                </a:tc>
                <a:tc>
                  <a:txBody>
                    <a:bodyPr/>
                    <a:lstStyle/>
                    <a:p>
                      <a:pPr algn="l" fontAlgn="ctr"/>
                      <a:r>
                        <a:rPr lang="en-US" sz="1400" u="none" strike="noStrike" dirty="0">
                          <a:effectLst/>
                        </a:rPr>
                        <a:t>State</a:t>
                      </a:r>
                      <a:endParaRPr lang="en-US" sz="1400" b="1" i="0" u="none" strike="noStrike" dirty="0">
                        <a:solidFill>
                          <a:srgbClr val="000000"/>
                        </a:solidFill>
                        <a:effectLst/>
                        <a:latin typeface="+mn-lt"/>
                        <a:ea typeface="+mj-ea"/>
                      </a:endParaRPr>
                    </a:p>
                  </a:txBody>
                  <a:tcPr marL="45720" marR="45720" anchor="ctr"/>
                </a:tc>
                <a:tc>
                  <a:txBody>
                    <a:bodyPr/>
                    <a:lstStyle/>
                    <a:p>
                      <a:pPr algn="l" fontAlgn="ctr"/>
                      <a:r>
                        <a:rPr lang="en-US" sz="1400" u="none" strike="noStrike" dirty="0">
                          <a:effectLst/>
                        </a:rPr>
                        <a:t>Zip</a:t>
                      </a:r>
                      <a:endParaRPr lang="en-US" sz="1400" b="1" i="0" u="none" strike="noStrike" dirty="0">
                        <a:solidFill>
                          <a:srgbClr val="000000"/>
                        </a:solidFill>
                        <a:effectLst/>
                        <a:latin typeface="+mn-lt"/>
                        <a:ea typeface="+mj-ea"/>
                      </a:endParaRPr>
                    </a:p>
                  </a:txBody>
                  <a:tcPr marL="45720" marR="45720" anchor="ctr"/>
                </a:tc>
                <a:tc>
                  <a:txBody>
                    <a:bodyPr/>
                    <a:lstStyle/>
                    <a:p>
                      <a:pPr algn="l" fontAlgn="ctr"/>
                      <a:r>
                        <a:rPr lang="en-US" sz="1400" u="none" strike="noStrike" dirty="0">
                          <a:effectLst/>
                        </a:rPr>
                        <a:t>Country</a:t>
                      </a:r>
                      <a:endParaRPr lang="en-US" sz="1400" b="1" i="0" u="none" strike="noStrike" dirty="0">
                        <a:solidFill>
                          <a:srgbClr val="000000"/>
                        </a:solidFill>
                        <a:effectLst/>
                        <a:latin typeface="+mn-lt"/>
                        <a:ea typeface="+mj-ea"/>
                      </a:endParaRPr>
                    </a:p>
                  </a:txBody>
                  <a:tcPr marL="45720" marR="45720" anchor="ctr"/>
                </a:tc>
                <a:extLst>
                  <a:ext uri="{0D108BD9-81ED-4DB2-BD59-A6C34878D82A}">
                    <a16:rowId xmlns:a16="http://schemas.microsoft.com/office/drawing/2014/main" val="3151469299"/>
                  </a:ext>
                </a:extLst>
              </a:tr>
              <a:tr h="149902">
                <a:tc>
                  <a:txBody>
                    <a:bodyPr/>
                    <a:lstStyle/>
                    <a:p>
                      <a:pPr algn="l" fontAlgn="ctr"/>
                      <a:r>
                        <a:rPr lang="en-US" sz="1400" u="none" strike="noStrike" dirty="0">
                          <a:effectLst/>
                        </a:rPr>
                        <a:t>ADDIE  JONES</a:t>
                      </a:r>
                      <a:endParaRPr lang="en-US" sz="1400" b="0" i="0" u="none" strike="noStrike" dirty="0">
                        <a:solidFill>
                          <a:srgbClr val="000000"/>
                        </a:solidFill>
                        <a:effectLst/>
                        <a:latin typeface="+mn-lt"/>
                        <a:ea typeface="+mj-ea"/>
                      </a:endParaRPr>
                    </a:p>
                  </a:txBody>
                  <a:tcPr marL="45720" marR="45720" anchor="ctr"/>
                </a:tc>
                <a:tc>
                  <a:txBody>
                    <a:bodyPr/>
                    <a:lstStyle/>
                    <a:p>
                      <a:pPr algn="l" fontAlgn="ctr"/>
                      <a:r>
                        <a:rPr lang="en-US" sz="1400" u="none" strike="noStrike" dirty="0" err="1">
                          <a:effectLst/>
                        </a:rPr>
                        <a:t>BuySSN</a:t>
                      </a:r>
                      <a:endParaRPr lang="en-US" sz="1400" b="0" i="0" u="none" strike="noStrike" dirty="0">
                        <a:solidFill>
                          <a:srgbClr val="000000"/>
                        </a:solidFill>
                        <a:effectLst/>
                        <a:latin typeface="+mn-lt"/>
                        <a:ea typeface="+mj-ea"/>
                      </a:endParaRPr>
                    </a:p>
                  </a:txBody>
                  <a:tcPr marL="45720" marR="45720" anchor="ctr"/>
                </a:tc>
                <a:tc>
                  <a:txBody>
                    <a:bodyPr/>
                    <a:lstStyle/>
                    <a:p>
                      <a:pPr algn="l" fontAlgn="ctr"/>
                      <a:r>
                        <a:rPr lang="en-US" altLang="zh-CN" sz="1400" u="none" strike="noStrike" dirty="0">
                          <a:effectLst/>
                        </a:rPr>
                        <a:t>1949</a:t>
                      </a:r>
                      <a:endParaRPr lang="en-US" altLang="zh-CN" sz="1400" b="0" i="0" u="none" strike="noStrike" dirty="0">
                        <a:solidFill>
                          <a:srgbClr val="000000"/>
                        </a:solidFill>
                        <a:effectLst/>
                        <a:latin typeface="+mn-lt"/>
                        <a:ea typeface="+mj-ea"/>
                      </a:endParaRPr>
                    </a:p>
                  </a:txBody>
                  <a:tcPr marL="45720" marR="45720" anchor="ctr"/>
                </a:tc>
                <a:tc>
                  <a:txBody>
                    <a:bodyPr/>
                    <a:lstStyle/>
                    <a:p>
                      <a:pPr algn="l" fontAlgn="ctr"/>
                      <a:r>
                        <a:rPr lang="en-US" sz="1400" u="none" strike="noStrike" dirty="0">
                          <a:effectLst/>
                        </a:rPr>
                        <a:t>VERONA</a:t>
                      </a:r>
                      <a:endParaRPr lang="en-US" sz="1400" b="0" i="0" u="none" strike="noStrike" dirty="0">
                        <a:solidFill>
                          <a:srgbClr val="000000"/>
                        </a:solidFill>
                        <a:effectLst/>
                        <a:latin typeface="+mn-lt"/>
                        <a:ea typeface="+mj-ea"/>
                      </a:endParaRPr>
                    </a:p>
                  </a:txBody>
                  <a:tcPr marL="45720" marR="45720" anchor="ctr"/>
                </a:tc>
                <a:tc>
                  <a:txBody>
                    <a:bodyPr/>
                    <a:lstStyle/>
                    <a:p>
                      <a:pPr algn="l" fontAlgn="ctr"/>
                      <a:r>
                        <a:rPr lang="en-US" sz="1400" u="none" strike="noStrike" dirty="0">
                          <a:effectLst/>
                        </a:rPr>
                        <a:t>PA</a:t>
                      </a:r>
                      <a:endParaRPr lang="en-US" sz="1400" b="0" i="0" u="none" strike="noStrike" dirty="0">
                        <a:solidFill>
                          <a:srgbClr val="000000"/>
                        </a:solidFill>
                        <a:effectLst/>
                        <a:latin typeface="+mn-lt"/>
                        <a:ea typeface="+mj-ea"/>
                      </a:endParaRPr>
                    </a:p>
                  </a:txBody>
                  <a:tcPr marL="45720" marR="45720" anchor="ctr"/>
                </a:tc>
                <a:tc>
                  <a:txBody>
                    <a:bodyPr/>
                    <a:lstStyle/>
                    <a:p>
                      <a:pPr algn="l" fontAlgn="ctr"/>
                      <a:r>
                        <a:rPr lang="en-US" altLang="zh-CN" sz="1400" u="none" strike="noStrike" dirty="0">
                          <a:effectLst/>
                        </a:rPr>
                        <a:t>15147</a:t>
                      </a:r>
                      <a:endParaRPr lang="en-US" altLang="zh-CN" sz="1400" b="0" i="0" u="none" strike="noStrike" dirty="0">
                        <a:solidFill>
                          <a:srgbClr val="000000"/>
                        </a:solidFill>
                        <a:effectLst/>
                        <a:latin typeface="+mn-lt"/>
                        <a:ea typeface="+mj-ea"/>
                      </a:endParaRPr>
                    </a:p>
                  </a:txBody>
                  <a:tcPr marL="45720" marR="45720" anchor="ctr"/>
                </a:tc>
                <a:tc>
                  <a:txBody>
                    <a:bodyPr/>
                    <a:lstStyle/>
                    <a:p>
                      <a:pPr algn="l" fontAlgn="ctr"/>
                      <a:r>
                        <a:rPr lang="en-US" sz="1400" u="none" strike="noStrike" dirty="0">
                          <a:effectLst/>
                        </a:rPr>
                        <a:t>USA</a:t>
                      </a:r>
                      <a:endParaRPr lang="en-US" sz="1400" b="0" i="0" u="none" strike="noStrike" dirty="0">
                        <a:solidFill>
                          <a:srgbClr val="000000"/>
                        </a:solidFill>
                        <a:effectLst/>
                        <a:latin typeface="+mn-lt"/>
                        <a:ea typeface="+mj-ea"/>
                      </a:endParaRPr>
                    </a:p>
                  </a:txBody>
                  <a:tcPr marL="45720" marR="45720" anchor="ctr"/>
                </a:tc>
                <a:extLst>
                  <a:ext uri="{0D108BD9-81ED-4DB2-BD59-A6C34878D82A}">
                    <a16:rowId xmlns:a16="http://schemas.microsoft.com/office/drawing/2014/main" val="3096807393"/>
                  </a:ext>
                </a:extLst>
              </a:tr>
            </a:tbl>
          </a:graphicData>
        </a:graphic>
      </p:graphicFrame>
      <p:graphicFrame>
        <p:nvGraphicFramePr>
          <p:cNvPr id="7" name="表格 4">
            <a:extLst>
              <a:ext uri="{FF2B5EF4-FFF2-40B4-BE49-F238E27FC236}">
                <a16:creationId xmlns:a16="http://schemas.microsoft.com/office/drawing/2014/main" id="{60124380-7ACE-43FA-B655-10FC7D32D3E6}"/>
              </a:ext>
            </a:extLst>
          </p:cNvPr>
          <p:cNvGraphicFramePr>
            <a:graphicFrameLocks noGrp="1"/>
          </p:cNvGraphicFramePr>
          <p:nvPr>
            <p:extLst>
              <p:ext uri="{D42A27DB-BD31-4B8C-83A1-F6EECF244321}">
                <p14:modId xmlns:p14="http://schemas.microsoft.com/office/powerpoint/2010/main" val="2640695314"/>
              </p:ext>
            </p:extLst>
          </p:nvPr>
        </p:nvGraphicFramePr>
        <p:xfrm>
          <a:off x="838200" y="4140599"/>
          <a:ext cx="10621901" cy="2286000"/>
        </p:xfrm>
        <a:graphic>
          <a:graphicData uri="http://schemas.openxmlformats.org/drawingml/2006/table">
            <a:tbl>
              <a:tblPr>
                <a:tableStyleId>{5940675A-B579-460E-94D1-54222C63F5DA}</a:tableStyleId>
              </a:tblPr>
              <a:tblGrid>
                <a:gridCol w="594043">
                  <a:extLst>
                    <a:ext uri="{9D8B030D-6E8A-4147-A177-3AD203B41FA5}">
                      <a16:colId xmlns:a16="http://schemas.microsoft.com/office/drawing/2014/main" val="2687324889"/>
                    </a:ext>
                  </a:extLst>
                </a:gridCol>
                <a:gridCol w="1062101">
                  <a:extLst>
                    <a:ext uri="{9D8B030D-6E8A-4147-A177-3AD203B41FA5}">
                      <a16:colId xmlns:a16="http://schemas.microsoft.com/office/drawing/2014/main" val="1628967211"/>
                    </a:ext>
                  </a:extLst>
                </a:gridCol>
                <a:gridCol w="1296280">
                  <a:extLst>
                    <a:ext uri="{9D8B030D-6E8A-4147-A177-3AD203B41FA5}">
                      <a16:colId xmlns:a16="http://schemas.microsoft.com/office/drawing/2014/main" val="1271981702"/>
                    </a:ext>
                  </a:extLst>
                </a:gridCol>
                <a:gridCol w="694763">
                  <a:extLst>
                    <a:ext uri="{9D8B030D-6E8A-4147-A177-3AD203B41FA5}">
                      <a16:colId xmlns:a16="http://schemas.microsoft.com/office/drawing/2014/main" val="763773280"/>
                    </a:ext>
                  </a:extLst>
                </a:gridCol>
                <a:gridCol w="2098675">
                  <a:extLst>
                    <a:ext uri="{9D8B030D-6E8A-4147-A177-3AD203B41FA5}">
                      <a16:colId xmlns:a16="http://schemas.microsoft.com/office/drawing/2014/main" val="4256045513"/>
                    </a:ext>
                  </a:extLst>
                </a:gridCol>
                <a:gridCol w="2589086">
                  <a:extLst>
                    <a:ext uri="{9D8B030D-6E8A-4147-A177-3AD203B41FA5}">
                      <a16:colId xmlns:a16="http://schemas.microsoft.com/office/drawing/2014/main" val="3238990235"/>
                    </a:ext>
                  </a:extLst>
                </a:gridCol>
                <a:gridCol w="1342390">
                  <a:extLst>
                    <a:ext uri="{9D8B030D-6E8A-4147-A177-3AD203B41FA5}">
                      <a16:colId xmlns:a16="http://schemas.microsoft.com/office/drawing/2014/main" val="3665695614"/>
                    </a:ext>
                  </a:extLst>
                </a:gridCol>
                <a:gridCol w="944563">
                  <a:extLst>
                    <a:ext uri="{9D8B030D-6E8A-4147-A177-3AD203B41FA5}">
                      <a16:colId xmlns:a16="http://schemas.microsoft.com/office/drawing/2014/main" val="1024577942"/>
                    </a:ext>
                  </a:extLst>
                </a:gridCol>
              </a:tblGrid>
              <a:tr h="203200">
                <a:tc>
                  <a:txBody>
                    <a:bodyPr/>
                    <a:lstStyle/>
                    <a:p>
                      <a:pPr algn="l" fontAlgn="ctr"/>
                      <a:r>
                        <a:rPr lang="en-US" sz="1400" u="none" strike="noStrike" kern="1200" dirty="0">
                          <a:solidFill>
                            <a:schemeClr val="tx1"/>
                          </a:solidFill>
                          <a:effectLst/>
                          <a:latin typeface="+mn-lt"/>
                          <a:ea typeface="+mn-ea"/>
                          <a:cs typeface="+mn-cs"/>
                        </a:rPr>
                        <a:t>Match</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Platform</a:t>
                      </a:r>
                    </a:p>
                  </a:txBody>
                  <a:tcPr marL="45720" marR="45720"/>
                </a:tc>
                <a:tc>
                  <a:txBody>
                    <a:bodyPr/>
                    <a:lstStyle/>
                    <a:p>
                      <a:pPr algn="l" fontAlgn="ctr"/>
                      <a:r>
                        <a:rPr lang="en-US" sz="1400" u="none" strike="noStrike" kern="1200" dirty="0">
                          <a:solidFill>
                            <a:schemeClr val="tx1"/>
                          </a:solidFill>
                          <a:effectLst/>
                          <a:latin typeface="+mn-lt"/>
                          <a:ea typeface="+mn-ea"/>
                          <a:cs typeface="+mn-cs"/>
                        </a:rPr>
                        <a:t>Name</a:t>
                      </a:r>
                    </a:p>
                  </a:txBody>
                  <a:tcPr marL="45720" marR="45720"/>
                </a:tc>
                <a:tc>
                  <a:txBody>
                    <a:bodyPr/>
                    <a:lstStyle/>
                    <a:p>
                      <a:pPr algn="l" fontAlgn="ctr"/>
                      <a:r>
                        <a:rPr lang="en-US" sz="1400" u="none" strike="noStrike" kern="1200" dirty="0">
                          <a:solidFill>
                            <a:schemeClr val="tx1"/>
                          </a:solidFill>
                          <a:effectLst/>
                          <a:latin typeface="+mn-lt"/>
                          <a:ea typeface="+mn-ea"/>
                          <a:cs typeface="+mn-cs"/>
                        </a:rPr>
                        <a:t>Age</a:t>
                      </a:r>
                    </a:p>
                  </a:txBody>
                  <a:tcPr marL="45720" marR="45720"/>
                </a:tc>
                <a:tc>
                  <a:txBody>
                    <a:bodyPr/>
                    <a:lstStyle/>
                    <a:p>
                      <a:pPr algn="l" fontAlgn="ctr"/>
                      <a:r>
                        <a:rPr lang="en-US" sz="1400" u="none" strike="noStrike" kern="1200" dirty="0">
                          <a:solidFill>
                            <a:schemeClr val="tx1"/>
                          </a:solidFill>
                          <a:effectLst/>
                          <a:latin typeface="+mn-lt"/>
                          <a:ea typeface="+mn-ea"/>
                          <a:cs typeface="+mn-cs"/>
                        </a:rPr>
                        <a:t>Email</a:t>
                      </a:r>
                    </a:p>
                  </a:txBody>
                  <a:tcPr marL="45720" marR="45720"/>
                </a:tc>
                <a:tc>
                  <a:txBody>
                    <a:bodyPr/>
                    <a:lstStyle/>
                    <a:p>
                      <a:pPr algn="l" fontAlgn="ctr"/>
                      <a:r>
                        <a:rPr lang="en-US" sz="1400" u="none" strike="noStrike" kern="1200" dirty="0">
                          <a:solidFill>
                            <a:schemeClr val="tx1"/>
                          </a:solidFill>
                          <a:effectLst/>
                          <a:latin typeface="+mn-lt"/>
                          <a:ea typeface="+mn-ea"/>
                          <a:cs typeface="+mn-cs"/>
                        </a:rPr>
                        <a:t>Address</a:t>
                      </a:r>
                    </a:p>
                  </a:txBody>
                  <a:tcPr marL="45720" marR="45720"/>
                </a:tc>
                <a:tc>
                  <a:txBody>
                    <a:bodyPr/>
                    <a:lstStyle/>
                    <a:p>
                      <a:pPr algn="l" fontAlgn="ctr"/>
                      <a:r>
                        <a:rPr lang="en-US" sz="1400" u="none" strike="noStrike" kern="1200" dirty="0">
                          <a:solidFill>
                            <a:schemeClr val="tx1"/>
                          </a:solidFill>
                          <a:effectLst/>
                          <a:latin typeface="+mn-lt"/>
                          <a:ea typeface="+mn-ea"/>
                          <a:cs typeface="+mn-cs"/>
                        </a:rPr>
                        <a:t>Relatives</a:t>
                      </a:r>
                    </a:p>
                  </a:txBody>
                  <a:tcPr marL="45720" marR="45720"/>
                </a:tc>
                <a:tc>
                  <a:txBody>
                    <a:bodyPr/>
                    <a:lstStyle/>
                    <a:p>
                      <a:pPr algn="l" fontAlgn="ctr"/>
                      <a:r>
                        <a:rPr lang="en-US" sz="1400" u="none" strike="noStrike" kern="1200" dirty="0">
                          <a:solidFill>
                            <a:schemeClr val="tx1"/>
                          </a:solidFill>
                          <a:effectLst/>
                          <a:latin typeface="+mn-lt"/>
                          <a:ea typeface="+mn-ea"/>
                          <a:cs typeface="+mn-cs"/>
                        </a:rPr>
                        <a:t>Phone</a:t>
                      </a:r>
                    </a:p>
                  </a:txBody>
                  <a:tcPr marL="45720" marR="45720"/>
                </a:tc>
                <a:extLst>
                  <a:ext uri="{0D108BD9-81ED-4DB2-BD59-A6C34878D82A}">
                    <a16:rowId xmlns:a16="http://schemas.microsoft.com/office/drawing/2014/main" val="3068434187"/>
                  </a:ext>
                </a:extLst>
              </a:tr>
              <a:tr h="609600">
                <a:tc>
                  <a:txBody>
                    <a:bodyPr/>
                    <a:lstStyle/>
                    <a:p>
                      <a:pPr algn="l" fontAlgn="ctr"/>
                      <a:r>
                        <a:rPr lang="en-US" sz="1400" u="none" strike="noStrike" kern="1200" dirty="0">
                          <a:solidFill>
                            <a:schemeClr val="tx1"/>
                          </a:solidFill>
                          <a:effectLst/>
                          <a:latin typeface="+mn-lt"/>
                          <a:ea typeface="+mn-ea"/>
                          <a:cs typeface="+mn-cs"/>
                        </a:rPr>
                        <a:t>O</a:t>
                      </a:r>
                    </a:p>
                  </a:txBody>
                  <a:tcPr marL="45720" marR="45720"/>
                </a:tc>
                <a:tc>
                  <a:txBody>
                    <a:bodyPr/>
                    <a:lstStyle/>
                    <a:p>
                      <a:pPr algn="l"/>
                      <a:r>
                        <a:rPr lang="en-US" altLang="zh-CN" sz="1400" u="none" strike="noStrike" kern="1200" dirty="0" err="1">
                          <a:solidFill>
                            <a:schemeClr val="tx1"/>
                          </a:solidFill>
                          <a:effectLst/>
                          <a:latin typeface="+mn-lt"/>
                          <a:ea typeface="+mn-ea"/>
                          <a:cs typeface="+mn-cs"/>
                        </a:rPr>
                        <a:t>BeenVerified</a:t>
                      </a:r>
                      <a:endParaRPr lang="en-US" sz="1400" u="none" strike="noStrike" kern="1200" dirty="0">
                        <a:solidFill>
                          <a:schemeClr val="tx1"/>
                        </a:solidFill>
                        <a:effectLst/>
                        <a:latin typeface="+mn-lt"/>
                        <a:ea typeface="+mn-ea"/>
                        <a:cs typeface="+mn-cs"/>
                      </a:endParaRPr>
                    </a:p>
                  </a:txBody>
                  <a:tcPr marL="45720" marR="45720"/>
                </a:tc>
                <a:tc>
                  <a:txBody>
                    <a:bodyPr/>
                    <a:lstStyle/>
                    <a:p>
                      <a:pPr algn="l" fontAlgn="ctr"/>
                      <a:r>
                        <a:rPr lang="en-US" sz="1400" u="none" strike="noStrike" kern="1200" dirty="0">
                          <a:solidFill>
                            <a:schemeClr val="tx1"/>
                          </a:solidFill>
                          <a:effectLst/>
                          <a:latin typeface="+mn-lt"/>
                          <a:ea typeface="+mn-ea"/>
                          <a:cs typeface="+mn-cs"/>
                        </a:rPr>
                        <a:t>Addie Shelton Jones</a:t>
                      </a:r>
                    </a:p>
                  </a:txBody>
                  <a:tcPr marL="45720" marR="45720"/>
                </a:tc>
                <a:tc>
                  <a:txBody>
                    <a:bodyPr/>
                    <a:lstStyle/>
                    <a:p>
                      <a:pPr algn="l" fontAlgn="ctr"/>
                      <a:r>
                        <a:rPr lang="en-US" altLang="zh-CN" sz="1400" u="none" strike="noStrike" kern="1200" dirty="0">
                          <a:solidFill>
                            <a:schemeClr val="tx1"/>
                          </a:solidFill>
                          <a:effectLst/>
                          <a:latin typeface="+mn-lt"/>
                          <a:ea typeface="+mn-ea"/>
                          <a:cs typeface="+mn-cs"/>
                        </a:rPr>
                        <a:t>70</a:t>
                      </a:r>
                    </a:p>
                  </a:txBody>
                  <a:tcPr marL="45720" marR="45720"/>
                </a:tc>
                <a:tc>
                  <a:txBody>
                    <a:bodyPr/>
                    <a:lstStyle/>
                    <a:p>
                      <a:pPr algn="l" fontAlgn="ctr"/>
                      <a:r>
                        <a:rPr lang="en-US" sz="1400" u="none" strike="noStrike" kern="1200" dirty="0">
                          <a:solidFill>
                            <a:schemeClr val="tx1"/>
                          </a:solidFill>
                          <a:effectLst/>
                          <a:latin typeface="+mn-lt"/>
                          <a:ea typeface="+mn-ea"/>
                          <a:cs typeface="+mn-cs"/>
                        </a:rPr>
                        <a:t>None</a:t>
                      </a:r>
                    </a:p>
                  </a:txBody>
                  <a:tcPr marL="45720" marR="45720"/>
                </a:tc>
                <a:tc>
                  <a:txBody>
                    <a:bodyPr/>
                    <a:lstStyle/>
                    <a:p>
                      <a:pPr algn="l" fontAlgn="ctr"/>
                      <a:r>
                        <a:rPr lang="en-US" sz="1400" u="none" strike="noStrike" kern="1200" dirty="0">
                          <a:solidFill>
                            <a:schemeClr val="tx1"/>
                          </a:solidFill>
                          <a:effectLst/>
                          <a:latin typeface="+mn-lt"/>
                          <a:ea typeface="+mn-ea"/>
                          <a:cs typeface="+mn-cs"/>
                        </a:rPr>
                        <a:t>132 Lisa </a:t>
                      </a:r>
                      <a:r>
                        <a:rPr lang="en-US" sz="1400" u="none" strike="noStrike" kern="1200" dirty="0" err="1">
                          <a:solidFill>
                            <a:schemeClr val="tx1"/>
                          </a:solidFill>
                          <a:effectLst/>
                          <a:latin typeface="+mn-lt"/>
                          <a:ea typeface="+mn-ea"/>
                          <a:cs typeface="+mn-cs"/>
                        </a:rPr>
                        <a:t>Dr</a:t>
                      </a:r>
                      <a:r>
                        <a:rPr lang="en-US" sz="1400" u="none" strike="noStrike" kern="1200" dirty="0">
                          <a:solidFill>
                            <a:schemeClr val="tx1"/>
                          </a:solidFill>
                          <a:effectLst/>
                          <a:latin typeface="+mn-lt"/>
                          <a:ea typeface="+mn-ea"/>
                          <a:cs typeface="+mn-cs"/>
                        </a:rPr>
                        <a:t>, Verona, PA</a:t>
                      </a:r>
                    </a:p>
                    <a:p>
                      <a:pPr algn="l" fontAlgn="ctr"/>
                      <a:r>
                        <a:rPr lang="en-US" sz="1400" u="none" strike="noStrike" kern="1200" dirty="0">
                          <a:solidFill>
                            <a:schemeClr val="tx1"/>
                          </a:solidFill>
                          <a:effectLst/>
                          <a:latin typeface="+mn-lt"/>
                          <a:ea typeface="+mn-ea"/>
                          <a:cs typeface="+mn-cs"/>
                        </a:rPr>
                        <a:t>1551 </a:t>
                      </a:r>
                      <a:r>
                        <a:rPr lang="en-US" sz="1400" u="none" strike="noStrike" kern="1200" dirty="0" err="1">
                          <a:solidFill>
                            <a:schemeClr val="tx1"/>
                          </a:solidFill>
                          <a:effectLst/>
                          <a:latin typeface="+mn-lt"/>
                          <a:ea typeface="+mn-ea"/>
                          <a:cs typeface="+mn-cs"/>
                        </a:rPr>
                        <a:t>Montier</a:t>
                      </a:r>
                      <a:r>
                        <a:rPr lang="en-US" sz="1400" u="none" strike="noStrike" kern="1200" dirty="0">
                          <a:solidFill>
                            <a:schemeClr val="tx1"/>
                          </a:solidFill>
                          <a:effectLst/>
                          <a:latin typeface="+mn-lt"/>
                          <a:ea typeface="+mn-ea"/>
                          <a:cs typeface="+mn-cs"/>
                        </a:rPr>
                        <a:t> St, Pittsburgh, PA</a:t>
                      </a:r>
                    </a:p>
                    <a:p>
                      <a:pPr algn="l" fontAlgn="ctr"/>
                      <a:r>
                        <a:rPr lang="en-US" sz="1400" u="none" strike="noStrike" kern="1200" dirty="0">
                          <a:solidFill>
                            <a:schemeClr val="tx1"/>
                          </a:solidFill>
                          <a:effectLst/>
                          <a:latin typeface="+mn-lt"/>
                          <a:ea typeface="+mn-ea"/>
                          <a:cs typeface="+mn-cs"/>
                        </a:rPr>
                        <a:t>108 Angela </a:t>
                      </a:r>
                      <a:r>
                        <a:rPr lang="en-US" sz="1400" u="none" strike="noStrike" kern="1200" dirty="0" err="1">
                          <a:solidFill>
                            <a:schemeClr val="tx1"/>
                          </a:solidFill>
                          <a:effectLst/>
                          <a:latin typeface="+mn-lt"/>
                          <a:ea typeface="+mn-ea"/>
                          <a:cs typeface="+mn-cs"/>
                        </a:rPr>
                        <a:t>Dr</a:t>
                      </a:r>
                      <a:r>
                        <a:rPr lang="en-US" sz="1400" u="none" strike="noStrike" kern="1200" dirty="0">
                          <a:solidFill>
                            <a:schemeClr val="tx1"/>
                          </a:solidFill>
                          <a:effectLst/>
                          <a:latin typeface="+mn-lt"/>
                          <a:ea typeface="+mn-ea"/>
                          <a:cs typeface="+mn-cs"/>
                        </a:rPr>
                        <a:t>, Pittsburgh, PA</a:t>
                      </a:r>
                    </a:p>
                  </a:txBody>
                  <a:tcPr marL="45720" marR="45720"/>
                </a:tc>
                <a:tc>
                  <a:txBody>
                    <a:bodyPr/>
                    <a:lstStyle/>
                    <a:p>
                      <a:pPr algn="l" fontAlgn="ctr"/>
                      <a:r>
                        <a:rPr lang="en-US" sz="1400" u="none" strike="noStrike" kern="1200" dirty="0">
                          <a:solidFill>
                            <a:schemeClr val="tx1"/>
                          </a:solidFill>
                          <a:effectLst/>
                          <a:latin typeface="+mn-lt"/>
                          <a:ea typeface="+mn-ea"/>
                          <a:cs typeface="+mn-cs"/>
                        </a:rPr>
                        <a:t>Ella F Shelton</a:t>
                      </a:r>
                    </a:p>
                    <a:p>
                      <a:pPr algn="l" fontAlgn="ctr"/>
                      <a:r>
                        <a:rPr lang="en-US" sz="1400" u="none" strike="noStrike" kern="1200" dirty="0">
                          <a:solidFill>
                            <a:schemeClr val="tx1"/>
                          </a:solidFill>
                          <a:effectLst/>
                          <a:latin typeface="+mn-lt"/>
                          <a:ea typeface="+mn-ea"/>
                          <a:cs typeface="+mn-cs"/>
                        </a:rPr>
                        <a:t>Adelaide P Jones</a:t>
                      </a:r>
                    </a:p>
                    <a:p>
                      <a:pPr algn="l" fontAlgn="ctr"/>
                      <a:r>
                        <a:rPr lang="en-US" sz="1400" u="none" strike="noStrike" kern="1200" dirty="0">
                          <a:solidFill>
                            <a:schemeClr val="tx1"/>
                          </a:solidFill>
                          <a:effectLst/>
                          <a:latin typeface="+mn-lt"/>
                          <a:ea typeface="+mn-ea"/>
                          <a:cs typeface="+mn-cs"/>
                        </a:rPr>
                        <a:t>Raymond J Bey</a:t>
                      </a:r>
                    </a:p>
                  </a:txBody>
                  <a:tcPr marL="45720" marR="45720"/>
                </a:tc>
                <a:tc>
                  <a:txBody>
                    <a:bodyPr/>
                    <a:lstStyle/>
                    <a:p>
                      <a:pPr algn="l" fontAlgn="ctr"/>
                      <a:r>
                        <a:rPr lang="en-US" altLang="zh-CN" sz="1400" u="none" strike="noStrike" kern="1200" dirty="0">
                          <a:solidFill>
                            <a:schemeClr val="tx1"/>
                          </a:solidFill>
                          <a:effectLst/>
                          <a:latin typeface="+mn-lt"/>
                          <a:ea typeface="+mn-ea"/>
                          <a:cs typeface="+mn-cs"/>
                        </a:rPr>
                        <a:t>412***709</a:t>
                      </a:r>
                    </a:p>
                  </a:txBody>
                  <a:tcPr marL="45720" marR="45720"/>
                </a:tc>
                <a:extLst>
                  <a:ext uri="{0D108BD9-81ED-4DB2-BD59-A6C34878D82A}">
                    <a16:rowId xmlns:a16="http://schemas.microsoft.com/office/drawing/2014/main" val="410522450"/>
                  </a:ext>
                </a:extLst>
              </a:tr>
              <a:tr h="609600">
                <a:tc>
                  <a:txBody>
                    <a:bodyPr/>
                    <a:lstStyle/>
                    <a:p>
                      <a:pPr algn="l" fontAlgn="ctr"/>
                      <a:r>
                        <a:rPr lang="en-US" sz="1400" u="none" strike="noStrike" kern="1200" dirty="0">
                          <a:solidFill>
                            <a:schemeClr val="tx1"/>
                          </a:solidFill>
                          <a:effectLst/>
                          <a:latin typeface="+mn-lt"/>
                          <a:ea typeface="+mn-ea"/>
                          <a:cs typeface="+mn-cs"/>
                        </a:rPr>
                        <a:t>X</a:t>
                      </a:r>
                    </a:p>
                  </a:txBody>
                  <a:tcPr marL="45720" marR="45720"/>
                </a:tc>
                <a:tc>
                  <a:txBody>
                    <a:bodyPr/>
                    <a:lstStyle/>
                    <a:p>
                      <a:pPr algn="l"/>
                      <a:r>
                        <a:rPr lang="en-US" altLang="zh-CN" sz="1400" u="none" strike="noStrike" kern="1200" dirty="0" err="1">
                          <a:solidFill>
                            <a:schemeClr val="tx1"/>
                          </a:solidFill>
                          <a:effectLst/>
                          <a:latin typeface="+mn-lt"/>
                          <a:ea typeface="+mn-ea"/>
                          <a:cs typeface="+mn-cs"/>
                        </a:rPr>
                        <a:t>BeenVerified</a:t>
                      </a:r>
                      <a:endParaRPr lang="en-US" sz="1400" u="none" strike="noStrike" kern="1200" dirty="0">
                        <a:solidFill>
                          <a:schemeClr val="tx1"/>
                        </a:solidFill>
                        <a:effectLst/>
                        <a:latin typeface="+mn-lt"/>
                        <a:ea typeface="+mn-ea"/>
                        <a:cs typeface="+mn-cs"/>
                      </a:endParaRPr>
                    </a:p>
                  </a:txBody>
                  <a:tcPr marL="45720" marR="45720"/>
                </a:tc>
                <a:tc>
                  <a:txBody>
                    <a:bodyPr/>
                    <a:lstStyle/>
                    <a:p>
                      <a:pPr algn="l" fontAlgn="ctr"/>
                      <a:r>
                        <a:rPr lang="en-US" sz="1400" u="none" strike="noStrike" kern="1200">
                          <a:solidFill>
                            <a:schemeClr val="tx1"/>
                          </a:solidFill>
                          <a:effectLst/>
                          <a:latin typeface="+mn-lt"/>
                          <a:ea typeface="+mn-ea"/>
                          <a:cs typeface="+mn-cs"/>
                        </a:rPr>
                        <a:t>Addie S Jones</a:t>
                      </a:r>
                    </a:p>
                  </a:txBody>
                  <a:tcPr marL="45720" marR="45720"/>
                </a:tc>
                <a:tc>
                  <a:txBody>
                    <a:bodyPr/>
                    <a:lstStyle/>
                    <a:p>
                      <a:pPr algn="l" fontAlgn="ctr"/>
                      <a:r>
                        <a:rPr lang="en-US" altLang="zh-CN" sz="1400" u="none" strike="noStrike" kern="1200">
                          <a:solidFill>
                            <a:schemeClr val="tx1"/>
                          </a:solidFill>
                          <a:effectLst/>
                          <a:latin typeface="+mn-lt"/>
                          <a:ea typeface="+mn-ea"/>
                          <a:cs typeface="+mn-cs"/>
                        </a:rPr>
                        <a:t>87</a:t>
                      </a:r>
                    </a:p>
                  </a:txBody>
                  <a:tcPr marL="45720" marR="45720"/>
                </a:tc>
                <a:tc>
                  <a:txBody>
                    <a:bodyPr/>
                    <a:lstStyle/>
                    <a:p>
                      <a:pPr algn="l" fontAlgn="ctr"/>
                      <a:r>
                        <a:rPr lang="en-US" sz="1400" u="none" strike="noStrike" kern="1200" dirty="0">
                          <a:solidFill>
                            <a:schemeClr val="tx1"/>
                          </a:solidFill>
                          <a:effectLst/>
                          <a:latin typeface="+mn-lt"/>
                          <a:ea typeface="+mn-ea"/>
                          <a:cs typeface="+mn-cs"/>
                          <a:hlinkClick r:id="rId2"/>
                        </a:rPr>
                        <a:t>baby****@aol.com</a:t>
                      </a:r>
                      <a:endParaRPr lang="en-US" sz="1400" u="none" strike="noStrike" kern="1200" dirty="0">
                        <a:solidFill>
                          <a:schemeClr val="tx1"/>
                        </a:solidFill>
                        <a:effectLst/>
                        <a:latin typeface="+mn-lt"/>
                        <a:ea typeface="+mn-ea"/>
                        <a:cs typeface="+mn-cs"/>
                      </a:endParaRPr>
                    </a:p>
                    <a:p>
                      <a:pPr algn="l" fontAlgn="ctr"/>
                      <a:r>
                        <a:rPr lang="en-US" sz="1400" u="none" strike="noStrike" kern="1200" dirty="0">
                          <a:solidFill>
                            <a:schemeClr val="tx1"/>
                          </a:solidFill>
                          <a:effectLst/>
                          <a:latin typeface="+mn-lt"/>
                          <a:ea typeface="+mn-ea"/>
                          <a:cs typeface="+mn-cs"/>
                        </a:rPr>
                        <a:t>jones_******@yahoo.com</a:t>
                      </a:r>
                    </a:p>
                  </a:txBody>
                  <a:tcPr marL="45720" marR="45720"/>
                </a:tc>
                <a:tc>
                  <a:txBody>
                    <a:bodyPr/>
                    <a:lstStyle/>
                    <a:p>
                      <a:pPr algn="l" fontAlgn="ctr"/>
                      <a:r>
                        <a:rPr lang="en-US" sz="1400" u="none" strike="noStrike" kern="1200" dirty="0">
                          <a:solidFill>
                            <a:schemeClr val="tx1"/>
                          </a:solidFill>
                          <a:effectLst/>
                          <a:latin typeface="+mn-lt"/>
                          <a:ea typeface="+mn-ea"/>
                          <a:cs typeface="+mn-cs"/>
                        </a:rPr>
                        <a:t>6242 N Park Ave, Philadelphia, PA</a:t>
                      </a:r>
                    </a:p>
                    <a:p>
                      <a:pPr algn="l" fontAlgn="ctr"/>
                      <a:r>
                        <a:rPr lang="en-US" sz="1400" u="none" strike="noStrike" kern="1200" dirty="0">
                          <a:solidFill>
                            <a:schemeClr val="tx1"/>
                          </a:solidFill>
                          <a:effectLst/>
                          <a:latin typeface="+mn-lt"/>
                          <a:ea typeface="+mn-ea"/>
                          <a:cs typeface="+mn-cs"/>
                        </a:rPr>
                        <a:t>104 Hamlin </a:t>
                      </a:r>
                      <a:r>
                        <a:rPr lang="en-US" sz="1400" u="none" strike="noStrike" kern="1200" dirty="0" err="1">
                          <a:solidFill>
                            <a:schemeClr val="tx1"/>
                          </a:solidFill>
                          <a:effectLst/>
                          <a:latin typeface="+mn-lt"/>
                          <a:ea typeface="+mn-ea"/>
                          <a:cs typeface="+mn-cs"/>
                        </a:rPr>
                        <a:t>Dr</a:t>
                      </a:r>
                      <a:r>
                        <a:rPr lang="en-US" sz="1400" u="none" strike="noStrike" kern="1200" dirty="0">
                          <a:solidFill>
                            <a:schemeClr val="tx1"/>
                          </a:solidFill>
                          <a:effectLst/>
                          <a:latin typeface="+mn-lt"/>
                          <a:ea typeface="+mn-ea"/>
                          <a:cs typeface="+mn-cs"/>
                        </a:rPr>
                        <a:t>, Fredericksburg, VA</a:t>
                      </a:r>
                    </a:p>
                    <a:p>
                      <a:pPr algn="l" fontAlgn="ctr"/>
                      <a:r>
                        <a:rPr lang="en-US" sz="1400" u="none" strike="noStrike" kern="1200" dirty="0">
                          <a:solidFill>
                            <a:schemeClr val="tx1"/>
                          </a:solidFill>
                          <a:effectLst/>
                          <a:latin typeface="+mn-lt"/>
                          <a:ea typeface="+mn-ea"/>
                          <a:cs typeface="+mn-cs"/>
                        </a:rPr>
                        <a:t>5242 N Park Ave, Philadelphia, PA</a:t>
                      </a:r>
                    </a:p>
                  </a:txBody>
                  <a:tcPr marL="45720" marR="45720"/>
                </a:tc>
                <a:tc>
                  <a:txBody>
                    <a:bodyPr/>
                    <a:lstStyle/>
                    <a:p>
                      <a:pPr algn="l" fontAlgn="ctr"/>
                      <a:r>
                        <a:rPr lang="fr-FR" sz="1400" u="none" strike="noStrike" kern="1200" dirty="0">
                          <a:solidFill>
                            <a:schemeClr val="tx1"/>
                          </a:solidFill>
                          <a:effectLst/>
                          <a:latin typeface="+mn-lt"/>
                          <a:ea typeface="+mn-ea"/>
                          <a:cs typeface="+mn-cs"/>
                        </a:rPr>
                        <a:t>Lauren Casey</a:t>
                      </a:r>
                    </a:p>
                    <a:p>
                      <a:pPr algn="l" fontAlgn="ctr"/>
                      <a:r>
                        <a:rPr lang="fr-FR" sz="1400" u="none" strike="noStrike" kern="1200" dirty="0">
                          <a:solidFill>
                            <a:schemeClr val="tx1"/>
                          </a:solidFill>
                          <a:effectLst/>
                          <a:latin typeface="+mn-lt"/>
                          <a:ea typeface="+mn-ea"/>
                          <a:cs typeface="+mn-cs"/>
                        </a:rPr>
                        <a:t>Osiris Jones</a:t>
                      </a:r>
                    </a:p>
                    <a:p>
                      <a:pPr algn="l" fontAlgn="ctr"/>
                      <a:r>
                        <a:rPr lang="fr-FR" sz="1400" u="none" strike="noStrike" kern="1200" dirty="0">
                          <a:solidFill>
                            <a:schemeClr val="tx1"/>
                          </a:solidFill>
                          <a:effectLst/>
                          <a:latin typeface="+mn-lt"/>
                          <a:ea typeface="+mn-ea"/>
                          <a:cs typeface="+mn-cs"/>
                        </a:rPr>
                        <a:t>Connie E Jones</a:t>
                      </a:r>
                    </a:p>
                  </a:txBody>
                  <a:tcPr marL="45720" marR="45720"/>
                </a:tc>
                <a:tc>
                  <a:txBody>
                    <a:bodyPr/>
                    <a:lstStyle/>
                    <a:p>
                      <a:pPr algn="l" fontAlgn="ctr"/>
                      <a:r>
                        <a:rPr lang="en-US" altLang="zh-CN" sz="1400" u="none" strike="noStrike" kern="1200" dirty="0">
                          <a:solidFill>
                            <a:schemeClr val="tx1"/>
                          </a:solidFill>
                          <a:effectLst/>
                          <a:latin typeface="+mn-lt"/>
                          <a:ea typeface="+mn-ea"/>
                          <a:cs typeface="+mn-cs"/>
                        </a:rPr>
                        <a:t>215</a:t>
                      </a:r>
                      <a:r>
                        <a:rPr lang="zh-CN" altLang="en-US" sz="1400" u="none" strike="noStrike" kern="1200" dirty="0">
                          <a:solidFill>
                            <a:schemeClr val="tx1"/>
                          </a:solidFill>
                          <a:effectLst/>
                          <a:latin typeface="+mn-lt"/>
                          <a:ea typeface="+mn-ea"/>
                          <a:cs typeface="+mn-cs"/>
                        </a:rPr>
                        <a:t>***</a:t>
                      </a:r>
                      <a:r>
                        <a:rPr lang="en-US" altLang="zh-CN" sz="1400" u="none" strike="noStrike" kern="1200" dirty="0">
                          <a:solidFill>
                            <a:schemeClr val="tx1"/>
                          </a:solidFill>
                          <a:effectLst/>
                          <a:latin typeface="+mn-lt"/>
                          <a:ea typeface="+mn-ea"/>
                          <a:cs typeface="+mn-cs"/>
                        </a:rPr>
                        <a:t>495</a:t>
                      </a:r>
                    </a:p>
                  </a:txBody>
                  <a:tcPr marL="45720" marR="45720"/>
                </a:tc>
                <a:extLst>
                  <a:ext uri="{0D108BD9-81ED-4DB2-BD59-A6C34878D82A}">
                    <a16:rowId xmlns:a16="http://schemas.microsoft.com/office/drawing/2014/main" val="2987288249"/>
                  </a:ext>
                </a:extLst>
              </a:tr>
              <a:tr h="406400">
                <a:tc>
                  <a:txBody>
                    <a:bodyPr/>
                    <a:lstStyle/>
                    <a:p>
                      <a:pPr algn="l" fontAlgn="ctr"/>
                      <a:r>
                        <a:rPr lang="en-US" sz="1400" u="none" strike="noStrike" kern="1200" dirty="0">
                          <a:solidFill>
                            <a:schemeClr val="tx1"/>
                          </a:solidFill>
                          <a:effectLst/>
                          <a:latin typeface="+mn-lt"/>
                          <a:ea typeface="+mn-ea"/>
                          <a:cs typeface="+mn-cs"/>
                        </a:rPr>
                        <a:t>X</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u="none" strike="noStrike" kern="1200" dirty="0" err="1">
                          <a:solidFill>
                            <a:schemeClr val="tx1"/>
                          </a:solidFill>
                          <a:effectLst/>
                          <a:latin typeface="+mn-lt"/>
                          <a:ea typeface="+mn-ea"/>
                          <a:cs typeface="+mn-cs"/>
                        </a:rPr>
                        <a:t>BeenVerified</a:t>
                      </a:r>
                      <a:endParaRPr lang="en-US" sz="1400" u="none" strike="noStrike" kern="1200" dirty="0">
                        <a:solidFill>
                          <a:schemeClr val="tx1"/>
                        </a:solidFill>
                        <a:effectLst/>
                        <a:latin typeface="+mn-lt"/>
                        <a:ea typeface="+mn-ea"/>
                        <a:cs typeface="+mn-cs"/>
                      </a:endParaRPr>
                    </a:p>
                  </a:txBody>
                  <a:tcPr marL="45720" marR="45720"/>
                </a:tc>
                <a:tc>
                  <a:txBody>
                    <a:bodyPr/>
                    <a:lstStyle/>
                    <a:p>
                      <a:pPr algn="l" fontAlgn="ctr"/>
                      <a:r>
                        <a:rPr lang="en-US" sz="1400" u="none" strike="noStrike" kern="1200" dirty="0">
                          <a:solidFill>
                            <a:schemeClr val="tx1"/>
                          </a:solidFill>
                          <a:effectLst/>
                          <a:latin typeface="+mn-lt"/>
                          <a:ea typeface="+mn-ea"/>
                          <a:cs typeface="+mn-cs"/>
                        </a:rPr>
                        <a:t>Addie P Jones</a:t>
                      </a:r>
                    </a:p>
                  </a:txBody>
                  <a:tcPr marL="45720" marR="45720"/>
                </a:tc>
                <a:tc>
                  <a:txBody>
                    <a:bodyPr/>
                    <a:lstStyle/>
                    <a:p>
                      <a:pPr algn="l" fontAlgn="ctr"/>
                      <a:r>
                        <a:rPr lang="en-US" altLang="zh-CN" sz="1400" u="none" strike="noStrike" kern="1200">
                          <a:solidFill>
                            <a:schemeClr val="tx1"/>
                          </a:solidFill>
                          <a:effectLst/>
                          <a:latin typeface="+mn-lt"/>
                          <a:ea typeface="+mn-ea"/>
                          <a:cs typeface="+mn-cs"/>
                        </a:rPr>
                        <a:t>119</a:t>
                      </a:r>
                    </a:p>
                  </a:txBody>
                  <a:tcPr marL="45720" marR="45720"/>
                </a:tc>
                <a:tc>
                  <a:txBody>
                    <a:bodyPr/>
                    <a:lstStyle/>
                    <a:p>
                      <a:pPr algn="l" fontAlgn="ctr"/>
                      <a:r>
                        <a:rPr lang="en-US" sz="1400" u="none" strike="noStrike" kern="1200">
                          <a:solidFill>
                            <a:schemeClr val="tx1"/>
                          </a:solidFill>
                          <a:effectLst/>
                          <a:latin typeface="+mn-lt"/>
                          <a:ea typeface="+mn-ea"/>
                          <a:cs typeface="+mn-cs"/>
                        </a:rPr>
                        <a:t>None</a:t>
                      </a:r>
                    </a:p>
                  </a:txBody>
                  <a:tcPr marL="45720" marR="45720"/>
                </a:tc>
                <a:tc>
                  <a:txBody>
                    <a:bodyPr/>
                    <a:lstStyle/>
                    <a:p>
                      <a:pPr algn="l" fontAlgn="ctr"/>
                      <a:r>
                        <a:rPr lang="en-US" sz="1400" u="none" strike="noStrike" kern="1200" dirty="0">
                          <a:solidFill>
                            <a:schemeClr val="tx1"/>
                          </a:solidFill>
                          <a:effectLst/>
                          <a:latin typeface="+mn-lt"/>
                          <a:ea typeface="+mn-ea"/>
                          <a:cs typeface="+mn-cs"/>
                        </a:rPr>
                        <a:t>1615 Benson St, Philadelphia, PA</a:t>
                      </a:r>
                    </a:p>
                    <a:p>
                      <a:pPr algn="l" fontAlgn="ctr"/>
                      <a:r>
                        <a:rPr lang="en-US" sz="1400" u="none" strike="noStrike" kern="1200" dirty="0">
                          <a:solidFill>
                            <a:schemeClr val="tx1"/>
                          </a:solidFill>
                          <a:effectLst/>
                          <a:latin typeface="+mn-lt"/>
                          <a:ea typeface="+mn-ea"/>
                          <a:cs typeface="+mn-cs"/>
                        </a:rPr>
                        <a:t>2120 Afton St, Philadelphia, PA</a:t>
                      </a:r>
                    </a:p>
                  </a:txBody>
                  <a:tcPr marL="45720" marR="45720"/>
                </a:tc>
                <a:tc>
                  <a:txBody>
                    <a:bodyPr/>
                    <a:lstStyle/>
                    <a:p>
                      <a:pPr algn="l" fontAlgn="ctr"/>
                      <a:r>
                        <a:rPr lang="en-US" sz="1400" u="none" strike="noStrike" kern="1200" dirty="0">
                          <a:solidFill>
                            <a:schemeClr val="tx1"/>
                          </a:solidFill>
                          <a:effectLst/>
                          <a:latin typeface="+mn-lt"/>
                          <a:ea typeface="+mn-ea"/>
                          <a:cs typeface="+mn-cs"/>
                        </a:rPr>
                        <a:t>None</a:t>
                      </a:r>
                    </a:p>
                  </a:txBody>
                  <a:tcPr marL="45720" marR="45720"/>
                </a:tc>
                <a:tc>
                  <a:txBody>
                    <a:bodyPr/>
                    <a:lstStyle/>
                    <a:p>
                      <a:pPr algn="l" fontAlgn="ctr"/>
                      <a:r>
                        <a:rPr lang="en-US" sz="1400" u="none" strike="noStrike" kern="1200" dirty="0">
                          <a:solidFill>
                            <a:schemeClr val="tx1"/>
                          </a:solidFill>
                          <a:effectLst/>
                          <a:latin typeface="+mn-lt"/>
                          <a:ea typeface="+mn-ea"/>
                          <a:cs typeface="+mn-cs"/>
                        </a:rPr>
                        <a:t>None</a:t>
                      </a:r>
                    </a:p>
                  </a:txBody>
                  <a:tcPr marL="45720" marR="45720"/>
                </a:tc>
                <a:extLst>
                  <a:ext uri="{0D108BD9-81ED-4DB2-BD59-A6C34878D82A}">
                    <a16:rowId xmlns:a16="http://schemas.microsoft.com/office/drawing/2014/main" val="362413900"/>
                  </a:ext>
                </a:extLst>
              </a:tr>
            </a:tbl>
          </a:graphicData>
        </a:graphic>
      </p:graphicFrame>
      <p:sp>
        <p:nvSpPr>
          <p:cNvPr id="8" name="矩形 5">
            <a:extLst>
              <a:ext uri="{FF2B5EF4-FFF2-40B4-BE49-F238E27FC236}">
                <a16:creationId xmlns:a16="http://schemas.microsoft.com/office/drawing/2014/main" id="{2EE971E8-19C7-4110-A997-64B28DBE91C1}"/>
              </a:ext>
            </a:extLst>
          </p:cNvPr>
          <p:cNvSpPr/>
          <p:nvPr/>
        </p:nvSpPr>
        <p:spPr>
          <a:xfrm>
            <a:off x="3797272" y="4140598"/>
            <a:ext cx="660313" cy="2286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6">
            <a:extLst>
              <a:ext uri="{FF2B5EF4-FFF2-40B4-BE49-F238E27FC236}">
                <a16:creationId xmlns:a16="http://schemas.microsoft.com/office/drawing/2014/main" id="{6D93220D-0490-44AE-B596-D140DBBF63D6}"/>
              </a:ext>
            </a:extLst>
          </p:cNvPr>
          <p:cNvSpPr/>
          <p:nvPr/>
        </p:nvSpPr>
        <p:spPr>
          <a:xfrm>
            <a:off x="6584559" y="4117491"/>
            <a:ext cx="2603012" cy="23091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5">
            <a:extLst>
              <a:ext uri="{FF2B5EF4-FFF2-40B4-BE49-F238E27FC236}">
                <a16:creationId xmlns:a16="http://schemas.microsoft.com/office/drawing/2014/main" id="{2EE971E8-19C7-4110-A997-64B28DBE91C1}"/>
              </a:ext>
            </a:extLst>
          </p:cNvPr>
          <p:cNvSpPr/>
          <p:nvPr/>
        </p:nvSpPr>
        <p:spPr>
          <a:xfrm>
            <a:off x="2740389" y="3450406"/>
            <a:ext cx="453890" cy="6327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a:extLst>
              <a:ext uri="{FF2B5EF4-FFF2-40B4-BE49-F238E27FC236}">
                <a16:creationId xmlns:a16="http://schemas.microsoft.com/office/drawing/2014/main" id="{2EE971E8-19C7-4110-A997-64B28DBE91C1}"/>
              </a:ext>
            </a:extLst>
          </p:cNvPr>
          <p:cNvSpPr/>
          <p:nvPr/>
        </p:nvSpPr>
        <p:spPr>
          <a:xfrm>
            <a:off x="3214157" y="3448424"/>
            <a:ext cx="1860886" cy="624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
            <a:extLst>
              <a:ext uri="{FF2B5EF4-FFF2-40B4-BE49-F238E27FC236}">
                <a16:creationId xmlns:a16="http://schemas.microsoft.com/office/drawing/2014/main" id="{2EE971E8-19C7-4110-A997-64B28DBE91C1}"/>
              </a:ext>
            </a:extLst>
          </p:cNvPr>
          <p:cNvSpPr/>
          <p:nvPr/>
        </p:nvSpPr>
        <p:spPr>
          <a:xfrm>
            <a:off x="850671" y="3440467"/>
            <a:ext cx="1124502" cy="632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a:extLst>
              <a:ext uri="{FF2B5EF4-FFF2-40B4-BE49-F238E27FC236}">
                <a16:creationId xmlns:a16="http://schemas.microsoft.com/office/drawing/2014/main" id="{2EE971E8-19C7-4110-A997-64B28DBE91C1}"/>
              </a:ext>
            </a:extLst>
          </p:cNvPr>
          <p:cNvSpPr/>
          <p:nvPr/>
        </p:nvSpPr>
        <p:spPr>
          <a:xfrm>
            <a:off x="2481995" y="4140599"/>
            <a:ext cx="1308628" cy="228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Straight Arrow Connector 13"/>
          <p:cNvCxnSpPr>
            <a:stCxn id="12" idx="2"/>
          </p:cNvCxnSpPr>
          <p:nvPr/>
        </p:nvCxnSpPr>
        <p:spPr>
          <a:xfrm>
            <a:off x="1412922" y="4073175"/>
            <a:ext cx="1188418" cy="438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85553" y="4106221"/>
            <a:ext cx="1053548" cy="1205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55327" y="4073175"/>
            <a:ext cx="2295939" cy="670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Google Shape;493;p52"/>
          <p:cNvSpPr txBox="1"/>
          <p:nvPr/>
        </p:nvSpPr>
        <p:spPr>
          <a:xfrm>
            <a:off x="838199" y="6412325"/>
            <a:ext cx="8474384" cy="309150"/>
          </a:xfrm>
          <a:prstGeom prst="rect">
            <a:avLst/>
          </a:prstGeom>
          <a:noFill/>
          <a:ln>
            <a:noFill/>
          </a:ln>
        </p:spPr>
        <p:txBody>
          <a:bodyPr spcFirstLastPara="1" wrap="square" lIns="91425" tIns="45700" rIns="91425" bIns="45700" anchor="t" anchorCtr="0">
            <a:noAutofit/>
          </a:bodyPr>
          <a:lstStyle/>
          <a:p>
            <a:pPr lvl="0"/>
            <a:r>
              <a:rPr lang="en-US" sz="1400" b="1" dirty="0">
                <a:solidFill>
                  <a:schemeClr val="dk1"/>
                </a:solidFill>
                <a:latin typeface="Calibri"/>
                <a:ea typeface="Calibri"/>
                <a:cs typeface="Calibri"/>
                <a:sym typeface="Calibri"/>
              </a:rPr>
              <a:t>Figure 12. An Example of Entity Resolution.</a:t>
            </a:r>
            <a:r>
              <a:rPr lang="zh-CN" altLang="en-US" sz="1400" b="1" dirty="0">
                <a:solidFill>
                  <a:schemeClr val="dk1"/>
                </a:solidFill>
                <a:latin typeface="Calibri"/>
                <a:ea typeface="Calibri"/>
                <a:cs typeface="Calibri"/>
                <a:sym typeface="Calibri"/>
              </a:rPr>
              <a:t> </a:t>
            </a:r>
            <a:r>
              <a:rPr lang="en-US" altLang="zh-CN" sz="1400" b="1" dirty="0">
                <a:solidFill>
                  <a:schemeClr val="dk1"/>
                </a:solidFill>
                <a:latin typeface="Calibri"/>
                <a:ea typeface="Calibri"/>
                <a:cs typeface="Calibri"/>
                <a:sym typeface="Calibri"/>
              </a:rPr>
              <a:t>The phone numbers are hided for privacy concerns.</a:t>
            </a:r>
            <a:endParaRPr sz="1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6761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M2 –Entity Resolution</a:t>
            </a:r>
          </a:p>
        </p:txBody>
      </p:sp>
      <p:sp>
        <p:nvSpPr>
          <p:cNvPr id="3" name="Content Placeholder 2"/>
          <p:cNvSpPr>
            <a:spLocks noGrp="1"/>
          </p:cNvSpPr>
          <p:nvPr>
            <p:ph idx="1"/>
          </p:nvPr>
        </p:nvSpPr>
        <p:spPr>
          <a:xfrm>
            <a:off x="838200" y="1825625"/>
            <a:ext cx="10515600" cy="4895850"/>
          </a:xfrm>
        </p:spPr>
        <p:txBody>
          <a:bodyPr>
            <a:normAutofit/>
          </a:bodyPr>
          <a:lstStyle/>
          <a:p>
            <a:r>
              <a:rPr lang="en-US" b="1" dirty="0"/>
              <a:t>Prior work</a:t>
            </a:r>
            <a:r>
              <a:rPr lang="en-US" dirty="0"/>
              <a:t>: Leveraged deep learning-based entity resolution technique ()MCA to link text-based PII from the dark web to the surface web for assessing victims’ extent of PII exposure</a:t>
            </a:r>
          </a:p>
          <a:p>
            <a:endParaRPr lang="en-US" dirty="0"/>
          </a:p>
          <a:p>
            <a:endParaRPr lang="en-US" dirty="0"/>
          </a:p>
          <a:p>
            <a:endParaRPr lang="en-US" dirty="0"/>
          </a:p>
          <a:p>
            <a:pPr lvl="1"/>
            <a:endParaRPr lang="en-US" dirty="0"/>
          </a:p>
          <a:p>
            <a:pPr lvl="1"/>
            <a:endParaRPr lang="en-US" dirty="0"/>
          </a:p>
          <a:p>
            <a:pPr lvl="1"/>
            <a:r>
              <a:rPr lang="en-US" b="1" dirty="0"/>
              <a:t>Key drawback(s)</a:t>
            </a:r>
            <a:r>
              <a:rPr lang="en-US" dirty="0"/>
              <a:t>: Omit privacy risk caused by exposed non-text-based PII</a:t>
            </a:r>
          </a:p>
          <a:p>
            <a:r>
              <a:rPr lang="en-US" altLang="zh-TW" b="1" dirty="0"/>
              <a:t>Planned Activity</a:t>
            </a:r>
            <a:r>
              <a:rPr lang="en-US" altLang="zh-TW" dirty="0"/>
              <a:t>: expanding assessing the types of exposed PII that leads to increasing privacy risk, including photos and location data</a:t>
            </a:r>
          </a:p>
          <a:p>
            <a:endParaRPr lang="en-US" dirty="0"/>
          </a:p>
        </p:txBody>
      </p:sp>
      <p:sp>
        <p:nvSpPr>
          <p:cNvPr id="4" name="Slide Number Placeholder 3"/>
          <p:cNvSpPr>
            <a:spLocks noGrp="1"/>
          </p:cNvSpPr>
          <p:nvPr>
            <p:ph type="sldNum" sz="quarter" idx="12"/>
          </p:nvPr>
        </p:nvSpPr>
        <p:spPr/>
        <p:txBody>
          <a:bodyPr/>
          <a:lstStyle/>
          <a:p>
            <a:fld id="{177C4D40-1286-46A5-8E5F-0B6E4324D2BA}" type="slidenum">
              <a:rPr lang="en-US" smtClean="0"/>
              <a:t>48</a:t>
            </a:fld>
            <a:endParaRPr lang="en-US"/>
          </a:p>
        </p:txBody>
      </p:sp>
      <p:grpSp>
        <p:nvGrpSpPr>
          <p:cNvPr id="5" name="Group 4"/>
          <p:cNvGrpSpPr/>
          <p:nvPr/>
        </p:nvGrpSpPr>
        <p:grpSpPr>
          <a:xfrm>
            <a:off x="1413513" y="3336827"/>
            <a:ext cx="8007228" cy="1902180"/>
            <a:chOff x="2137233" y="4423316"/>
            <a:chExt cx="8007228" cy="1902180"/>
          </a:xfrm>
        </p:grpSpPr>
        <p:sp>
          <p:nvSpPr>
            <p:cNvPr id="6" name="矩形 8"/>
            <p:cNvSpPr/>
            <p:nvPr/>
          </p:nvSpPr>
          <p:spPr>
            <a:xfrm>
              <a:off x="2137233" y="4423316"/>
              <a:ext cx="8007228" cy="19021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u="sng" dirty="0">
                  <a:solidFill>
                    <a:sysClr val="windowText" lastClr="000000"/>
                  </a:solidFill>
                </a:rPr>
                <a:t>Multi-Context Attention (MCA) Model</a:t>
              </a:r>
            </a:p>
            <a:p>
              <a:endParaRPr lang="en-US" dirty="0">
                <a:solidFill>
                  <a:sysClr val="windowText" lastClr="000000"/>
                </a:solidFill>
              </a:endParaRPr>
            </a:p>
            <a:p>
              <a:endParaRPr lang="en-US" dirty="0">
                <a:solidFill>
                  <a:sysClr val="windowText" lastClr="000000"/>
                </a:solidFill>
              </a:endParaRPr>
            </a:p>
            <a:p>
              <a:endParaRPr lang="en-US" dirty="0">
                <a:solidFill>
                  <a:sysClr val="windowText" lastClr="000000"/>
                </a:solidFill>
              </a:endParaRPr>
            </a:p>
            <a:p>
              <a:endParaRPr lang="en-US" dirty="0">
                <a:solidFill>
                  <a:sysClr val="windowText" lastClr="000000"/>
                </a:solidFill>
              </a:endParaRPr>
            </a:p>
            <a:p>
              <a:endParaRPr lang="en-US" dirty="0">
                <a:solidFill>
                  <a:sysClr val="windowText" lastClr="000000"/>
                </a:solidFill>
              </a:endParaRPr>
            </a:p>
            <a:p>
              <a:endParaRPr lang="en-US" dirty="0">
                <a:solidFill>
                  <a:sysClr val="windowText" lastClr="000000"/>
                </a:solidFill>
              </a:endParaRPr>
            </a:p>
          </p:txBody>
        </p:sp>
        <p:sp>
          <p:nvSpPr>
            <p:cNvPr id="7" name="TextBox 6"/>
            <p:cNvSpPr txBox="1"/>
            <p:nvPr/>
          </p:nvSpPr>
          <p:spPr>
            <a:xfrm>
              <a:off x="4936350" y="4780317"/>
              <a:ext cx="1929037" cy="646331"/>
            </a:xfrm>
            <a:prstGeom prst="rect">
              <a:avLst/>
            </a:prstGeom>
            <a:noFill/>
            <a:ln>
              <a:solidFill>
                <a:schemeClr val="tx1"/>
              </a:solidFill>
            </a:ln>
          </p:spPr>
          <p:txBody>
            <a:bodyPr wrap="square" rtlCol="0">
              <a:spAutoFit/>
            </a:bodyPr>
            <a:lstStyle/>
            <a:p>
              <a:r>
                <a:rPr lang="en-US" dirty="0"/>
                <a:t>Representation Generation</a:t>
              </a:r>
            </a:p>
          </p:txBody>
        </p:sp>
        <p:sp>
          <p:nvSpPr>
            <p:cNvPr id="8" name="TextBox 7"/>
            <p:cNvSpPr txBox="1"/>
            <p:nvPr/>
          </p:nvSpPr>
          <p:spPr>
            <a:xfrm>
              <a:off x="7246597" y="5148322"/>
              <a:ext cx="1402551" cy="646331"/>
            </a:xfrm>
            <a:prstGeom prst="rect">
              <a:avLst/>
            </a:prstGeom>
            <a:noFill/>
            <a:ln>
              <a:solidFill>
                <a:schemeClr val="tx1"/>
              </a:solidFill>
            </a:ln>
          </p:spPr>
          <p:txBody>
            <a:bodyPr wrap="square" rtlCol="0">
              <a:spAutoFit/>
            </a:bodyPr>
            <a:lstStyle/>
            <a:p>
              <a:r>
                <a:rPr lang="en-US" dirty="0"/>
                <a:t>Binary Classification</a:t>
              </a:r>
            </a:p>
          </p:txBody>
        </p:sp>
        <p:cxnSp>
          <p:nvCxnSpPr>
            <p:cNvPr id="9" name="直接箭头连接符 15">
              <a:extLst>
                <a:ext uri="{FF2B5EF4-FFF2-40B4-BE49-F238E27FC236}">
                  <a16:creationId xmlns:a16="http://schemas.microsoft.com/office/drawing/2014/main" id="{EE216D79-3545-4465-9D0A-538E1AFA52BC}"/>
                </a:ext>
              </a:extLst>
            </p:cNvPr>
            <p:cNvCxnSpPr>
              <a:cxnSpLocks/>
              <a:stCxn id="7" idx="3"/>
              <a:endCxn id="8" idx="1"/>
            </p:cNvCxnSpPr>
            <p:nvPr/>
          </p:nvCxnSpPr>
          <p:spPr>
            <a:xfrm>
              <a:off x="6865387" y="5103483"/>
              <a:ext cx="381210" cy="368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232145" y="4918817"/>
              <a:ext cx="2189247" cy="369332"/>
            </a:xfrm>
            <a:prstGeom prst="rect">
              <a:avLst/>
            </a:prstGeom>
            <a:noFill/>
            <a:ln>
              <a:solidFill>
                <a:schemeClr val="tx1"/>
              </a:solidFill>
            </a:ln>
          </p:spPr>
          <p:txBody>
            <a:bodyPr wrap="square" rtlCol="0">
              <a:spAutoFit/>
            </a:bodyPr>
            <a:lstStyle/>
            <a:p>
              <a:r>
                <a:rPr lang="en-US" dirty="0"/>
                <a:t>Record (Dark Web)</a:t>
              </a:r>
            </a:p>
          </p:txBody>
        </p:sp>
        <p:cxnSp>
          <p:nvCxnSpPr>
            <p:cNvPr id="11" name="直接箭头连接符 15">
              <a:extLst>
                <a:ext uri="{FF2B5EF4-FFF2-40B4-BE49-F238E27FC236}">
                  <a16:creationId xmlns:a16="http://schemas.microsoft.com/office/drawing/2014/main" id="{EE216D79-3545-4465-9D0A-538E1AFA52BC}"/>
                </a:ext>
              </a:extLst>
            </p:cNvPr>
            <p:cNvCxnSpPr>
              <a:cxnSpLocks/>
              <a:stCxn id="10" idx="3"/>
              <a:endCxn id="7" idx="1"/>
            </p:cNvCxnSpPr>
            <p:nvPr/>
          </p:nvCxnSpPr>
          <p:spPr>
            <a:xfrm>
              <a:off x="4421392" y="5103483"/>
              <a:ext cx="5149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221925" y="5707335"/>
              <a:ext cx="2199468" cy="369332"/>
            </a:xfrm>
            <a:prstGeom prst="rect">
              <a:avLst/>
            </a:prstGeom>
            <a:noFill/>
            <a:ln>
              <a:solidFill>
                <a:schemeClr val="tx1"/>
              </a:solidFill>
            </a:ln>
          </p:spPr>
          <p:txBody>
            <a:bodyPr wrap="square" rtlCol="0">
              <a:spAutoFit/>
            </a:bodyPr>
            <a:lstStyle/>
            <a:p>
              <a:r>
                <a:rPr lang="en-US" dirty="0"/>
                <a:t>Record (Surface Web)</a:t>
              </a:r>
            </a:p>
          </p:txBody>
        </p:sp>
        <p:sp>
          <p:nvSpPr>
            <p:cNvPr id="13" name="TextBox 12"/>
            <p:cNvSpPr txBox="1"/>
            <p:nvPr/>
          </p:nvSpPr>
          <p:spPr>
            <a:xfrm>
              <a:off x="4936349" y="5568835"/>
              <a:ext cx="1929037" cy="646331"/>
            </a:xfrm>
            <a:prstGeom prst="rect">
              <a:avLst/>
            </a:prstGeom>
            <a:noFill/>
            <a:ln>
              <a:solidFill>
                <a:schemeClr val="tx1"/>
              </a:solidFill>
            </a:ln>
          </p:spPr>
          <p:txBody>
            <a:bodyPr wrap="square" rtlCol="0">
              <a:spAutoFit/>
            </a:bodyPr>
            <a:lstStyle/>
            <a:p>
              <a:r>
                <a:rPr lang="en-US" dirty="0"/>
                <a:t>Representation Generation</a:t>
              </a:r>
            </a:p>
          </p:txBody>
        </p:sp>
        <p:cxnSp>
          <p:nvCxnSpPr>
            <p:cNvPr id="14" name="直接箭头连接符 15">
              <a:extLst>
                <a:ext uri="{FF2B5EF4-FFF2-40B4-BE49-F238E27FC236}">
                  <a16:creationId xmlns:a16="http://schemas.microsoft.com/office/drawing/2014/main" id="{EE216D79-3545-4465-9D0A-538E1AFA52BC}"/>
                </a:ext>
              </a:extLst>
            </p:cNvPr>
            <p:cNvCxnSpPr>
              <a:cxnSpLocks/>
              <a:stCxn id="12" idx="3"/>
              <a:endCxn id="13" idx="1"/>
            </p:cNvCxnSpPr>
            <p:nvPr/>
          </p:nvCxnSpPr>
          <p:spPr>
            <a:xfrm>
              <a:off x="4421393" y="5892001"/>
              <a:ext cx="5149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直接箭头连接符 15">
              <a:extLst>
                <a:ext uri="{FF2B5EF4-FFF2-40B4-BE49-F238E27FC236}">
                  <a16:creationId xmlns:a16="http://schemas.microsoft.com/office/drawing/2014/main" id="{EE216D79-3545-4465-9D0A-538E1AFA52BC}"/>
                </a:ext>
              </a:extLst>
            </p:cNvPr>
            <p:cNvCxnSpPr>
              <a:cxnSpLocks/>
              <a:stCxn id="13" idx="3"/>
              <a:endCxn id="8" idx="1"/>
            </p:cNvCxnSpPr>
            <p:nvPr/>
          </p:nvCxnSpPr>
          <p:spPr>
            <a:xfrm flipV="1">
              <a:off x="6865386" y="5471488"/>
              <a:ext cx="381211" cy="420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978990" y="5148321"/>
              <a:ext cx="1047138" cy="646331"/>
            </a:xfrm>
            <a:prstGeom prst="rect">
              <a:avLst/>
            </a:prstGeom>
            <a:noFill/>
            <a:ln>
              <a:solidFill>
                <a:schemeClr val="tx1"/>
              </a:solidFill>
            </a:ln>
          </p:spPr>
          <p:txBody>
            <a:bodyPr wrap="square" rtlCol="0">
              <a:spAutoFit/>
            </a:bodyPr>
            <a:lstStyle/>
            <a:p>
              <a:r>
                <a:rPr lang="en-US" dirty="0"/>
                <a:t>Match or </a:t>
              </a:r>
              <a:r>
                <a:rPr lang="en-US" dirty="0" err="1"/>
                <a:t>Unmatch</a:t>
              </a:r>
              <a:endParaRPr lang="en-US" dirty="0"/>
            </a:p>
          </p:txBody>
        </p:sp>
        <p:cxnSp>
          <p:nvCxnSpPr>
            <p:cNvPr id="17" name="直接箭头连接符 15">
              <a:extLst>
                <a:ext uri="{FF2B5EF4-FFF2-40B4-BE49-F238E27FC236}">
                  <a16:creationId xmlns:a16="http://schemas.microsoft.com/office/drawing/2014/main" id="{EE216D79-3545-4465-9D0A-538E1AFA52BC}"/>
                </a:ext>
              </a:extLst>
            </p:cNvPr>
            <p:cNvCxnSpPr>
              <a:cxnSpLocks/>
              <a:stCxn id="8" idx="3"/>
              <a:endCxn id="16" idx="1"/>
            </p:cNvCxnSpPr>
            <p:nvPr/>
          </p:nvCxnSpPr>
          <p:spPr>
            <a:xfrm flipV="1">
              <a:off x="8649148" y="5471487"/>
              <a:ext cx="32984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8" name="Content Placeholder 2">
            <a:extLst>
              <a:ext uri="{FF2B5EF4-FFF2-40B4-BE49-F238E27FC236}">
                <a16:creationId xmlns:a16="http://schemas.microsoft.com/office/drawing/2014/main" id="{E301F897-6EB6-45E2-9E42-1444DB9BF0CC}"/>
              </a:ext>
            </a:extLst>
          </p:cNvPr>
          <p:cNvSpPr>
            <a:spLocks noGrp="1"/>
          </p:cNvSpPr>
          <p:nvPr/>
        </p:nvSpPr>
        <p:spPr>
          <a:xfrm>
            <a:off x="9420741" y="4233340"/>
            <a:ext cx="2425752" cy="540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Figure 23. </a:t>
            </a:r>
            <a:r>
              <a:rPr lang="en-US" sz="1600" dirty="0"/>
              <a:t>Abstract Operation of MCA</a:t>
            </a:r>
          </a:p>
        </p:txBody>
      </p:sp>
    </p:spTree>
    <p:extLst>
      <p:ext uri="{BB962C8B-B14F-4D97-AF65-F5344CB8AC3E}">
        <p14:creationId xmlns:p14="http://schemas.microsoft.com/office/powerpoint/2010/main" val="3834148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M2 –Privacy Risk Assessment</a:t>
            </a:r>
          </a:p>
        </p:txBody>
      </p:sp>
      <p:sp>
        <p:nvSpPr>
          <p:cNvPr id="11" name="Content Placeholder 10"/>
          <p:cNvSpPr>
            <a:spLocks noGrp="1"/>
          </p:cNvSpPr>
          <p:nvPr>
            <p:ph sz="half" idx="2"/>
          </p:nvPr>
        </p:nvSpPr>
        <p:spPr/>
        <p:txBody>
          <a:bodyPr>
            <a:normAutofit lnSpcReduction="10000"/>
          </a:bodyPr>
          <a:lstStyle/>
          <a:p>
            <a:r>
              <a:rPr lang="en-US" spc="-90" dirty="0"/>
              <a:t>We demonstrate how ER can help enhance privacy risk assessment.</a:t>
            </a:r>
          </a:p>
          <a:p>
            <a:pPr lvl="1"/>
            <a:r>
              <a:rPr lang="en-US" spc="-90" dirty="0"/>
              <a:t>Through matching records across the dark web and surface web, we can calculate individual’s privacy risk score.</a:t>
            </a:r>
          </a:p>
          <a:p>
            <a:pPr lvl="1"/>
            <a:endParaRPr lang="en-US" spc="-90" dirty="0"/>
          </a:p>
          <a:p>
            <a:r>
              <a:rPr lang="x-none" spc="-90" dirty="0"/>
              <a:t>For each individual, overall privacy risk score is calculated by summing up the scores of exposed attributes across the dark web and the surface web.</a:t>
            </a:r>
            <a:endParaRPr lang="en-US" spc="-90" dirty="0"/>
          </a:p>
          <a:p>
            <a:endParaRPr lang="en-US" dirty="0"/>
          </a:p>
          <a:p>
            <a:endParaRPr lang="en-US" dirty="0"/>
          </a:p>
        </p:txBody>
      </p:sp>
      <p:sp>
        <p:nvSpPr>
          <p:cNvPr id="4" name="Slide Number Placeholder 3"/>
          <p:cNvSpPr>
            <a:spLocks noGrp="1"/>
          </p:cNvSpPr>
          <p:nvPr>
            <p:ph type="sldNum" sz="quarter" idx="12"/>
          </p:nvPr>
        </p:nvSpPr>
        <p:spPr/>
        <p:txBody>
          <a:bodyPr/>
          <a:lstStyle/>
          <a:p>
            <a:fld id="{177C4D40-1286-46A5-8E5F-0B6E4324D2BA}" type="slidenum">
              <a:rPr lang="en-US" smtClean="0"/>
              <a:t>49</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205866297"/>
                  </p:ext>
                </p:extLst>
              </p:nvPr>
            </p:nvGraphicFramePr>
            <p:xfrm>
              <a:off x="1186136" y="2134946"/>
              <a:ext cx="4227286" cy="3359600"/>
            </p:xfrm>
            <a:graphic>
              <a:graphicData uri="http://schemas.openxmlformats.org/drawingml/2006/table">
                <a:tbl>
                  <a:tblPr firstRow="1" firstCol="1" bandRow="1">
                    <a:tableStyleId>{5940675A-B579-460E-94D1-54222C63F5DA}</a:tableStyleId>
                  </a:tblPr>
                  <a:tblGrid>
                    <a:gridCol w="1981009">
                      <a:extLst>
                        <a:ext uri="{9D8B030D-6E8A-4147-A177-3AD203B41FA5}">
                          <a16:colId xmlns:a16="http://schemas.microsoft.com/office/drawing/2014/main" val="1879772134"/>
                        </a:ext>
                      </a:extLst>
                    </a:gridCol>
                    <a:gridCol w="2246277">
                      <a:extLst>
                        <a:ext uri="{9D8B030D-6E8A-4147-A177-3AD203B41FA5}">
                          <a16:colId xmlns:a16="http://schemas.microsoft.com/office/drawing/2014/main" val="2564111664"/>
                        </a:ext>
                      </a:extLst>
                    </a:gridCol>
                  </a:tblGrid>
                  <a:tr h="0">
                    <a:tc>
                      <a:txBody>
                        <a:bodyPr/>
                        <a:lstStyle/>
                        <a:p>
                          <a:pPr marL="0" marR="0" algn="ctr">
                            <a:spcBef>
                              <a:spcPts val="0"/>
                            </a:spcBef>
                            <a:spcAft>
                              <a:spcPts val="0"/>
                            </a:spcAft>
                          </a:pPr>
                          <a:r>
                            <a:rPr lang="en-US" sz="1800">
                              <a:effectLst/>
                            </a:rPr>
                            <a:t>PII Attribute</a:t>
                          </a:r>
                          <a:endParaRPr lang="en-US" sz="1800" b="1">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marL="0" marR="0" algn="ctr">
                            <a:spcBef>
                              <a:spcPts val="0"/>
                            </a:spcBef>
                            <a:spcAft>
                              <a:spcPts val="0"/>
                            </a:spcAft>
                          </a:pPr>
                          <a:r>
                            <a:rPr lang="en-US" sz="1800">
                              <a:effectLst/>
                            </a:rPr>
                            <a:t>Sensitivity Score (</a:t>
                          </a:r>
                          <a14:m>
                            <m:oMath xmlns:m="http://schemas.openxmlformats.org/officeDocument/2006/math">
                              <m:r>
                                <a:rPr lang="en-US" sz="1800">
                                  <a:effectLst/>
                                  <a:latin typeface="Cambria Math" panose="02040503050406030204" pitchFamily="18" charset="0"/>
                                </a:rPr>
                                <m:t>𝜷</m:t>
                              </m:r>
                            </m:oMath>
                          </a14:m>
                          <a:r>
                            <a:rPr lang="en-US" sz="1800">
                              <a:effectLst/>
                            </a:rPr>
                            <a:t>)</a:t>
                          </a:r>
                          <a:endParaRPr lang="en-US" sz="1800" b="1">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521040495"/>
                      </a:ext>
                    </a:extLst>
                  </a:tr>
                  <a:tr h="0">
                    <a:tc>
                      <a:txBody>
                        <a:bodyPr/>
                        <a:lstStyle/>
                        <a:p>
                          <a:pPr marL="0" marR="0">
                            <a:lnSpc>
                              <a:spcPct val="107000"/>
                            </a:lnSpc>
                            <a:spcBef>
                              <a:spcPts val="0"/>
                            </a:spcBef>
                            <a:spcAft>
                              <a:spcPts val="0"/>
                            </a:spcAft>
                          </a:pPr>
                          <a:r>
                            <a:rPr lang="en-US" sz="1800" dirty="0">
                              <a:effectLst/>
                            </a:rPr>
                            <a:t>Contact Number</a:t>
                          </a:r>
                          <a:endParaRPr lang="en-US" sz="32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0.6</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4095781291"/>
                      </a:ext>
                    </a:extLst>
                  </a:tr>
                  <a:tr h="0">
                    <a:tc>
                      <a:txBody>
                        <a:bodyPr/>
                        <a:lstStyle/>
                        <a:p>
                          <a:pPr marL="0" marR="0">
                            <a:lnSpc>
                              <a:spcPct val="107000"/>
                            </a:lnSpc>
                            <a:spcBef>
                              <a:spcPts val="0"/>
                            </a:spcBef>
                            <a:spcAft>
                              <a:spcPts val="0"/>
                            </a:spcAft>
                          </a:pPr>
                          <a:r>
                            <a:rPr lang="en-US" sz="1800">
                              <a:effectLst/>
                            </a:rPr>
                            <a:t>E-mail</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0.1833</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1739171885"/>
                      </a:ext>
                    </a:extLst>
                  </a:tr>
                  <a:tr h="0">
                    <a:tc>
                      <a:txBody>
                        <a:bodyPr/>
                        <a:lstStyle/>
                        <a:p>
                          <a:pPr marL="0" marR="0">
                            <a:lnSpc>
                              <a:spcPct val="107000"/>
                            </a:lnSpc>
                            <a:spcBef>
                              <a:spcPts val="0"/>
                            </a:spcBef>
                            <a:spcAft>
                              <a:spcPts val="0"/>
                            </a:spcAft>
                          </a:pPr>
                          <a:r>
                            <a:rPr lang="en-US" sz="1800">
                              <a:effectLst/>
                            </a:rPr>
                            <a:t>Address</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0.85</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3310805397"/>
                      </a:ext>
                    </a:extLst>
                  </a:tr>
                  <a:tr h="0">
                    <a:tc>
                      <a:txBody>
                        <a:bodyPr/>
                        <a:lstStyle/>
                        <a:p>
                          <a:pPr marL="0" marR="0">
                            <a:lnSpc>
                              <a:spcPct val="107000"/>
                            </a:lnSpc>
                            <a:spcBef>
                              <a:spcPts val="0"/>
                            </a:spcBef>
                            <a:spcAft>
                              <a:spcPts val="0"/>
                            </a:spcAft>
                          </a:pPr>
                          <a:r>
                            <a:rPr lang="en-US" sz="1800">
                              <a:effectLst/>
                            </a:rPr>
                            <a:t>Birthdate</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0.1166</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2246191056"/>
                      </a:ext>
                    </a:extLst>
                  </a:tr>
                  <a:tr h="0">
                    <a:tc>
                      <a:txBody>
                        <a:bodyPr/>
                        <a:lstStyle/>
                        <a:p>
                          <a:pPr marL="0" marR="0">
                            <a:lnSpc>
                              <a:spcPct val="107000"/>
                            </a:lnSpc>
                            <a:spcBef>
                              <a:spcPts val="0"/>
                            </a:spcBef>
                            <a:spcAft>
                              <a:spcPts val="0"/>
                            </a:spcAft>
                          </a:pPr>
                          <a:r>
                            <a:rPr lang="en-US" sz="1800">
                              <a:effectLst/>
                            </a:rPr>
                            <a:t>Hometown</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0.15</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3114740637"/>
                      </a:ext>
                    </a:extLst>
                  </a:tr>
                  <a:tr h="0">
                    <a:tc>
                      <a:txBody>
                        <a:bodyPr/>
                        <a:lstStyle/>
                        <a:p>
                          <a:pPr marL="0" marR="0">
                            <a:lnSpc>
                              <a:spcPct val="107000"/>
                            </a:lnSpc>
                            <a:spcBef>
                              <a:spcPts val="0"/>
                            </a:spcBef>
                            <a:spcAft>
                              <a:spcPts val="0"/>
                            </a:spcAft>
                          </a:pPr>
                          <a:r>
                            <a:rPr lang="en-US" sz="1800">
                              <a:effectLst/>
                            </a:rPr>
                            <a:t>Current Town</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0.1166</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3151744575"/>
                      </a:ext>
                    </a:extLst>
                  </a:tr>
                  <a:tr h="0">
                    <a:tc>
                      <a:txBody>
                        <a:bodyPr/>
                        <a:lstStyle/>
                        <a:p>
                          <a:pPr marL="0" marR="0">
                            <a:lnSpc>
                              <a:spcPct val="107000"/>
                            </a:lnSpc>
                            <a:spcBef>
                              <a:spcPts val="0"/>
                            </a:spcBef>
                            <a:spcAft>
                              <a:spcPts val="0"/>
                            </a:spcAft>
                          </a:pPr>
                          <a:r>
                            <a:rPr lang="en-US" sz="1800">
                              <a:effectLst/>
                            </a:rPr>
                            <a:t>Job Details</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0.2</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1805316178"/>
                      </a:ext>
                    </a:extLst>
                  </a:tr>
                  <a:tr h="0">
                    <a:tc>
                      <a:txBody>
                        <a:bodyPr/>
                        <a:lstStyle/>
                        <a:p>
                          <a:pPr marL="0" marR="0">
                            <a:lnSpc>
                              <a:spcPct val="107000"/>
                            </a:lnSpc>
                            <a:spcBef>
                              <a:spcPts val="0"/>
                            </a:spcBef>
                            <a:spcAft>
                              <a:spcPts val="0"/>
                            </a:spcAft>
                          </a:pPr>
                          <a:r>
                            <a:rPr lang="en-US" sz="1800">
                              <a:effectLst/>
                            </a:rPr>
                            <a:t>Relationship Status</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0.4166</a:t>
                          </a:r>
                          <a:endParaRPr lang="en-US" sz="32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2656017626"/>
                      </a:ext>
                    </a:extLst>
                  </a:tr>
                  <a:tr h="0">
                    <a:tc>
                      <a:txBody>
                        <a:bodyPr/>
                        <a:lstStyle/>
                        <a:p>
                          <a:pPr marL="0" marR="0">
                            <a:lnSpc>
                              <a:spcPct val="107000"/>
                            </a:lnSpc>
                            <a:spcBef>
                              <a:spcPts val="0"/>
                            </a:spcBef>
                            <a:spcAft>
                              <a:spcPts val="0"/>
                            </a:spcAft>
                          </a:pPr>
                          <a:r>
                            <a:rPr lang="en-US" sz="1800">
                              <a:effectLst/>
                            </a:rPr>
                            <a:t>Interests</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0.3</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4277339189"/>
                      </a:ext>
                    </a:extLst>
                  </a:tr>
                  <a:tr h="0">
                    <a:tc>
                      <a:txBody>
                        <a:bodyPr/>
                        <a:lstStyle/>
                        <a:p>
                          <a:pPr marL="0" marR="0">
                            <a:lnSpc>
                              <a:spcPct val="107000"/>
                            </a:lnSpc>
                            <a:spcBef>
                              <a:spcPts val="0"/>
                            </a:spcBef>
                            <a:spcAft>
                              <a:spcPts val="0"/>
                            </a:spcAft>
                          </a:pPr>
                          <a:r>
                            <a:rPr lang="en-US" sz="1800">
                              <a:effectLst/>
                            </a:rPr>
                            <a:t>Religious Views</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0.5666</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2167782808"/>
                      </a:ext>
                    </a:extLst>
                  </a:tr>
                  <a:tr h="0">
                    <a:tc>
                      <a:txBody>
                        <a:bodyPr/>
                        <a:lstStyle/>
                        <a:p>
                          <a:pPr marL="0" marR="0">
                            <a:lnSpc>
                              <a:spcPct val="107000"/>
                            </a:lnSpc>
                            <a:spcBef>
                              <a:spcPts val="0"/>
                            </a:spcBef>
                            <a:spcAft>
                              <a:spcPts val="0"/>
                            </a:spcAft>
                          </a:pPr>
                          <a:r>
                            <a:rPr lang="en-US" sz="1800">
                              <a:effectLst/>
                            </a:rPr>
                            <a:t>Political Views</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0.6833</a:t>
                          </a:r>
                          <a:endParaRPr lang="en-US" sz="32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247523518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205866297"/>
                  </p:ext>
                </p:extLst>
              </p:nvPr>
            </p:nvGraphicFramePr>
            <p:xfrm>
              <a:off x="1186136" y="2134946"/>
              <a:ext cx="4227286" cy="3502787"/>
            </p:xfrm>
            <a:graphic>
              <a:graphicData uri="http://schemas.openxmlformats.org/drawingml/2006/table">
                <a:tbl>
                  <a:tblPr firstRow="1" firstCol="1" bandRow="1">
                    <a:tableStyleId>{5940675A-B579-460E-94D1-54222C63F5DA}</a:tableStyleId>
                  </a:tblPr>
                  <a:tblGrid>
                    <a:gridCol w="1981009">
                      <a:extLst>
                        <a:ext uri="{9D8B030D-6E8A-4147-A177-3AD203B41FA5}">
                          <a16:colId xmlns:a16="http://schemas.microsoft.com/office/drawing/2014/main" val="1879772134"/>
                        </a:ext>
                      </a:extLst>
                    </a:gridCol>
                    <a:gridCol w="2246277">
                      <a:extLst>
                        <a:ext uri="{9D8B030D-6E8A-4147-A177-3AD203B41FA5}">
                          <a16:colId xmlns:a16="http://schemas.microsoft.com/office/drawing/2014/main" val="2564111664"/>
                        </a:ext>
                      </a:extLst>
                    </a:gridCol>
                  </a:tblGrid>
                  <a:tr h="274320">
                    <a:tc>
                      <a:txBody>
                        <a:bodyPr/>
                        <a:lstStyle/>
                        <a:p>
                          <a:pPr marL="0" marR="0" algn="ctr">
                            <a:spcBef>
                              <a:spcPts val="0"/>
                            </a:spcBef>
                            <a:spcAft>
                              <a:spcPts val="0"/>
                            </a:spcAft>
                          </a:pPr>
                          <a:r>
                            <a:rPr lang="en-US" sz="1800">
                              <a:effectLst/>
                            </a:rPr>
                            <a:t>PII Attribute</a:t>
                          </a:r>
                          <a:endParaRPr lang="en-US" sz="1800" b="1">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88618" t="-28889" r="-542" b="-1224444"/>
                          </a:stretch>
                        </a:blipFill>
                      </a:tcPr>
                    </a:tc>
                    <a:extLst>
                      <a:ext uri="{0D108BD9-81ED-4DB2-BD59-A6C34878D82A}">
                        <a16:rowId xmlns:a16="http://schemas.microsoft.com/office/drawing/2014/main" val="3521040495"/>
                      </a:ext>
                    </a:extLst>
                  </a:tr>
                  <a:tr h="293497">
                    <a:tc>
                      <a:txBody>
                        <a:bodyPr/>
                        <a:lstStyle/>
                        <a:p>
                          <a:pPr marL="0" marR="0">
                            <a:lnSpc>
                              <a:spcPct val="107000"/>
                            </a:lnSpc>
                            <a:spcBef>
                              <a:spcPts val="0"/>
                            </a:spcBef>
                            <a:spcAft>
                              <a:spcPts val="0"/>
                            </a:spcAft>
                          </a:pPr>
                          <a:r>
                            <a:rPr lang="en-US" sz="1800" dirty="0">
                              <a:effectLst/>
                            </a:rPr>
                            <a:t>Contact Number</a:t>
                          </a:r>
                          <a:endParaRPr lang="en-US" sz="32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0.6</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4095781291"/>
                      </a:ext>
                    </a:extLst>
                  </a:tr>
                  <a:tr h="293497">
                    <a:tc>
                      <a:txBody>
                        <a:bodyPr/>
                        <a:lstStyle/>
                        <a:p>
                          <a:pPr marL="0" marR="0">
                            <a:lnSpc>
                              <a:spcPct val="107000"/>
                            </a:lnSpc>
                            <a:spcBef>
                              <a:spcPts val="0"/>
                            </a:spcBef>
                            <a:spcAft>
                              <a:spcPts val="0"/>
                            </a:spcAft>
                          </a:pPr>
                          <a:r>
                            <a:rPr lang="en-US" sz="1800">
                              <a:effectLst/>
                            </a:rPr>
                            <a:t>E-mail</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0.1833</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1739171885"/>
                      </a:ext>
                    </a:extLst>
                  </a:tr>
                  <a:tr h="293497">
                    <a:tc>
                      <a:txBody>
                        <a:bodyPr/>
                        <a:lstStyle/>
                        <a:p>
                          <a:pPr marL="0" marR="0">
                            <a:lnSpc>
                              <a:spcPct val="107000"/>
                            </a:lnSpc>
                            <a:spcBef>
                              <a:spcPts val="0"/>
                            </a:spcBef>
                            <a:spcAft>
                              <a:spcPts val="0"/>
                            </a:spcAft>
                          </a:pPr>
                          <a:r>
                            <a:rPr lang="en-US" sz="1800">
                              <a:effectLst/>
                            </a:rPr>
                            <a:t>Address</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0.85</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3310805397"/>
                      </a:ext>
                    </a:extLst>
                  </a:tr>
                  <a:tr h="293497">
                    <a:tc>
                      <a:txBody>
                        <a:bodyPr/>
                        <a:lstStyle/>
                        <a:p>
                          <a:pPr marL="0" marR="0">
                            <a:lnSpc>
                              <a:spcPct val="107000"/>
                            </a:lnSpc>
                            <a:spcBef>
                              <a:spcPts val="0"/>
                            </a:spcBef>
                            <a:spcAft>
                              <a:spcPts val="0"/>
                            </a:spcAft>
                          </a:pPr>
                          <a:r>
                            <a:rPr lang="en-US" sz="1800">
                              <a:effectLst/>
                            </a:rPr>
                            <a:t>Birthdate</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0.1166</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2246191056"/>
                      </a:ext>
                    </a:extLst>
                  </a:tr>
                  <a:tr h="293497">
                    <a:tc>
                      <a:txBody>
                        <a:bodyPr/>
                        <a:lstStyle/>
                        <a:p>
                          <a:pPr marL="0" marR="0">
                            <a:lnSpc>
                              <a:spcPct val="107000"/>
                            </a:lnSpc>
                            <a:spcBef>
                              <a:spcPts val="0"/>
                            </a:spcBef>
                            <a:spcAft>
                              <a:spcPts val="0"/>
                            </a:spcAft>
                          </a:pPr>
                          <a:r>
                            <a:rPr lang="en-US" sz="1800">
                              <a:effectLst/>
                            </a:rPr>
                            <a:t>Hometown</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0.15</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3114740637"/>
                      </a:ext>
                    </a:extLst>
                  </a:tr>
                  <a:tr h="293497">
                    <a:tc>
                      <a:txBody>
                        <a:bodyPr/>
                        <a:lstStyle/>
                        <a:p>
                          <a:pPr marL="0" marR="0">
                            <a:lnSpc>
                              <a:spcPct val="107000"/>
                            </a:lnSpc>
                            <a:spcBef>
                              <a:spcPts val="0"/>
                            </a:spcBef>
                            <a:spcAft>
                              <a:spcPts val="0"/>
                            </a:spcAft>
                          </a:pPr>
                          <a:r>
                            <a:rPr lang="en-US" sz="1800">
                              <a:effectLst/>
                            </a:rPr>
                            <a:t>Current Town</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0.1166</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3151744575"/>
                      </a:ext>
                    </a:extLst>
                  </a:tr>
                  <a:tr h="293497">
                    <a:tc>
                      <a:txBody>
                        <a:bodyPr/>
                        <a:lstStyle/>
                        <a:p>
                          <a:pPr marL="0" marR="0">
                            <a:lnSpc>
                              <a:spcPct val="107000"/>
                            </a:lnSpc>
                            <a:spcBef>
                              <a:spcPts val="0"/>
                            </a:spcBef>
                            <a:spcAft>
                              <a:spcPts val="0"/>
                            </a:spcAft>
                          </a:pPr>
                          <a:r>
                            <a:rPr lang="en-US" sz="1800">
                              <a:effectLst/>
                            </a:rPr>
                            <a:t>Job Details</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0.2</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1805316178"/>
                      </a:ext>
                    </a:extLst>
                  </a:tr>
                  <a:tr h="293497">
                    <a:tc>
                      <a:txBody>
                        <a:bodyPr/>
                        <a:lstStyle/>
                        <a:p>
                          <a:pPr marL="0" marR="0">
                            <a:lnSpc>
                              <a:spcPct val="107000"/>
                            </a:lnSpc>
                            <a:spcBef>
                              <a:spcPts val="0"/>
                            </a:spcBef>
                            <a:spcAft>
                              <a:spcPts val="0"/>
                            </a:spcAft>
                          </a:pPr>
                          <a:r>
                            <a:rPr lang="en-US" sz="1800">
                              <a:effectLst/>
                            </a:rPr>
                            <a:t>Relationship Status</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0.4166</a:t>
                          </a:r>
                          <a:endParaRPr lang="en-US" sz="32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2656017626"/>
                      </a:ext>
                    </a:extLst>
                  </a:tr>
                  <a:tr h="293497">
                    <a:tc>
                      <a:txBody>
                        <a:bodyPr/>
                        <a:lstStyle/>
                        <a:p>
                          <a:pPr marL="0" marR="0">
                            <a:lnSpc>
                              <a:spcPct val="107000"/>
                            </a:lnSpc>
                            <a:spcBef>
                              <a:spcPts val="0"/>
                            </a:spcBef>
                            <a:spcAft>
                              <a:spcPts val="0"/>
                            </a:spcAft>
                          </a:pPr>
                          <a:r>
                            <a:rPr lang="en-US" sz="1800">
                              <a:effectLst/>
                            </a:rPr>
                            <a:t>Interests</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0.3</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4277339189"/>
                      </a:ext>
                    </a:extLst>
                  </a:tr>
                  <a:tr h="293497">
                    <a:tc>
                      <a:txBody>
                        <a:bodyPr/>
                        <a:lstStyle/>
                        <a:p>
                          <a:pPr marL="0" marR="0">
                            <a:lnSpc>
                              <a:spcPct val="107000"/>
                            </a:lnSpc>
                            <a:spcBef>
                              <a:spcPts val="0"/>
                            </a:spcBef>
                            <a:spcAft>
                              <a:spcPts val="0"/>
                            </a:spcAft>
                          </a:pPr>
                          <a:r>
                            <a:rPr lang="en-US" sz="1800">
                              <a:effectLst/>
                            </a:rPr>
                            <a:t>Religious Views</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0.5666</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2167782808"/>
                      </a:ext>
                    </a:extLst>
                  </a:tr>
                  <a:tr h="293497">
                    <a:tc>
                      <a:txBody>
                        <a:bodyPr/>
                        <a:lstStyle/>
                        <a:p>
                          <a:pPr marL="0" marR="0">
                            <a:lnSpc>
                              <a:spcPct val="107000"/>
                            </a:lnSpc>
                            <a:spcBef>
                              <a:spcPts val="0"/>
                            </a:spcBef>
                            <a:spcAft>
                              <a:spcPts val="0"/>
                            </a:spcAft>
                          </a:pPr>
                          <a:r>
                            <a:rPr lang="en-US" sz="1800">
                              <a:effectLst/>
                            </a:rPr>
                            <a:t>Political Views</a:t>
                          </a:r>
                          <a:endParaRPr lang="en-US" sz="32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0.6833</a:t>
                          </a:r>
                          <a:endParaRPr lang="en-US" sz="32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extLst>
                      <a:ext uri="{0D108BD9-81ED-4DB2-BD59-A6C34878D82A}">
                        <a16:rowId xmlns:a16="http://schemas.microsoft.com/office/drawing/2014/main" val="2475235183"/>
                      </a:ext>
                    </a:extLst>
                  </a:tr>
                </a:tbl>
              </a:graphicData>
            </a:graphic>
          </p:graphicFrame>
        </mc:Fallback>
      </mc:AlternateContent>
      <p:sp>
        <p:nvSpPr>
          <p:cNvPr id="6" name="Google Shape;338;p38"/>
          <p:cNvSpPr txBox="1"/>
          <p:nvPr/>
        </p:nvSpPr>
        <p:spPr>
          <a:xfrm>
            <a:off x="1186136" y="5637733"/>
            <a:ext cx="4550987" cy="369332"/>
          </a:xfrm>
          <a:prstGeom prst="rect">
            <a:avLst/>
          </a:prstGeom>
          <a:noFill/>
          <a:ln>
            <a:noFill/>
          </a:ln>
        </p:spPr>
        <p:txBody>
          <a:bodyPr spcFirstLastPara="1" wrap="square" lIns="91425" tIns="45700" rIns="91425" bIns="45700" anchor="t" anchorCtr="0">
            <a:noAutofit/>
          </a:bodyPr>
          <a:lstStyle/>
          <a:p>
            <a:r>
              <a:rPr lang="en-US" b="1" dirty="0"/>
              <a:t>Table 8. Sensitivity Score for 11 PII attributes (adopted from Srivastava et al.)</a:t>
            </a:r>
            <a:endParaRPr lang="en-US" sz="1400" b="1" dirty="0"/>
          </a:p>
        </p:txBody>
      </p:sp>
    </p:spTree>
    <p:extLst>
      <p:ext uri="{BB962C8B-B14F-4D97-AF65-F5344CB8AC3E}">
        <p14:creationId xmlns:p14="http://schemas.microsoft.com/office/powerpoint/2010/main" val="51260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 Recommended Environment for Security and Privacy Research</a:t>
            </a:r>
          </a:p>
        </p:txBody>
      </p:sp>
      <p:sp>
        <p:nvSpPr>
          <p:cNvPr id="3" name="Content Placeholder 2"/>
          <p:cNvSpPr>
            <a:spLocks noGrp="1"/>
          </p:cNvSpPr>
          <p:nvPr>
            <p:ph idx="1"/>
          </p:nvPr>
        </p:nvSpPr>
        <p:spPr/>
        <p:txBody>
          <a:bodyPr>
            <a:normAutofit fontScale="92500" lnSpcReduction="20000"/>
          </a:bodyPr>
          <a:lstStyle/>
          <a:p>
            <a:r>
              <a:rPr lang="en-US" dirty="0"/>
              <a:t>A first step to data collection and subsequent AI lab research is to correctly setting up the research environment. </a:t>
            </a:r>
          </a:p>
          <a:p>
            <a:pPr lvl="1"/>
            <a:endParaRPr lang="en-US" dirty="0"/>
          </a:p>
          <a:p>
            <a:r>
              <a:rPr lang="en-US" dirty="0"/>
              <a:t>Common tools used in cybersecurity and privacy research environment at the AI Lab are categorized into 3 areas:</a:t>
            </a:r>
          </a:p>
          <a:p>
            <a:pPr lvl="1"/>
            <a:endParaRPr lang="en-US" dirty="0"/>
          </a:p>
          <a:p>
            <a:pPr lvl="1"/>
            <a:r>
              <a:rPr lang="en-US" dirty="0"/>
              <a:t>Infrastructure</a:t>
            </a:r>
          </a:p>
          <a:p>
            <a:pPr lvl="1"/>
            <a:r>
              <a:rPr lang="en-US" dirty="0"/>
              <a:t>Programming Tools (mostly Python, Rarely Java)</a:t>
            </a:r>
          </a:p>
          <a:p>
            <a:pPr lvl="1"/>
            <a:r>
              <a:rPr lang="en-US" dirty="0"/>
              <a:t>Data Analytics-specific Packages</a:t>
            </a:r>
          </a:p>
          <a:p>
            <a:pPr lvl="1"/>
            <a:endParaRPr lang="en-US" dirty="0"/>
          </a:p>
          <a:p>
            <a:r>
              <a:rPr lang="en-US" dirty="0"/>
              <a:t>The list provided in this set of slides is not meant to be an exhaustive list of tools. Rather, it includes the essential tools that have been used frequently in various projects.</a:t>
            </a:r>
          </a:p>
          <a:p>
            <a:endParaRPr lang="en-US" dirty="0"/>
          </a:p>
        </p:txBody>
      </p:sp>
      <p:sp>
        <p:nvSpPr>
          <p:cNvPr id="4" name="Slide Number Placeholder 3"/>
          <p:cNvSpPr>
            <a:spLocks noGrp="1"/>
          </p:cNvSpPr>
          <p:nvPr>
            <p:ph type="sldNum" sz="quarter" idx="12"/>
          </p:nvPr>
        </p:nvSpPr>
        <p:spPr/>
        <p:txBody>
          <a:bodyPr/>
          <a:lstStyle/>
          <a:p>
            <a:fld id="{070FEC0F-20C5-497A-AFA9-E6EB40398B7D}" type="slidenum">
              <a:rPr lang="en-US" smtClean="0"/>
              <a:t>5</a:t>
            </a:fld>
            <a:endParaRPr lang="en-US"/>
          </a:p>
        </p:txBody>
      </p:sp>
    </p:spTree>
    <p:extLst>
      <p:ext uri="{BB962C8B-B14F-4D97-AF65-F5344CB8AC3E}">
        <p14:creationId xmlns:p14="http://schemas.microsoft.com/office/powerpoint/2010/main" val="2368996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a:t>M2 –Privacy Risk Assessment</a:t>
            </a:r>
          </a:p>
        </p:txBody>
      </p:sp>
      <p:sp>
        <p:nvSpPr>
          <p:cNvPr id="9" name="Content Placeholder 8"/>
          <p:cNvSpPr>
            <a:spLocks noGrp="1"/>
          </p:cNvSpPr>
          <p:nvPr>
            <p:ph sz="half" idx="2"/>
          </p:nvPr>
        </p:nvSpPr>
        <p:spPr>
          <a:xfrm>
            <a:off x="6172200" y="1825625"/>
            <a:ext cx="5181600" cy="4667250"/>
          </a:xfrm>
        </p:spPr>
        <p:txBody>
          <a:bodyPr>
            <a:normAutofit fontScale="92500" lnSpcReduction="20000"/>
          </a:bodyPr>
          <a:lstStyle/>
          <a:p>
            <a:r>
              <a:rPr lang="en-US" spc="-90" dirty="0"/>
              <a:t>We average individuals’ privacy risk score for each people search engine to examine the privacy risk of each platform.</a:t>
            </a:r>
          </a:p>
          <a:p>
            <a:pPr lvl="1"/>
            <a:r>
              <a:rPr lang="x-none" spc="-90" dirty="0"/>
              <a:t>y-axis</a:t>
            </a:r>
            <a:r>
              <a:rPr lang="en-US" spc="-90" dirty="0"/>
              <a:t>: </a:t>
            </a:r>
            <a:r>
              <a:rPr lang="x-none" spc="-90" dirty="0"/>
              <a:t>privacy risk score</a:t>
            </a:r>
            <a:endParaRPr lang="en-US" spc="-90" dirty="0"/>
          </a:p>
          <a:p>
            <a:pPr lvl="1"/>
            <a:r>
              <a:rPr lang="x-none" spc="-90" dirty="0"/>
              <a:t>x-axis</a:t>
            </a:r>
            <a:r>
              <a:rPr lang="en-US" spc="-90" dirty="0"/>
              <a:t>:</a:t>
            </a:r>
            <a:r>
              <a:rPr lang="x-none" spc="-90" dirty="0"/>
              <a:t> platform</a:t>
            </a:r>
            <a:endParaRPr lang="en-US" spc="-90" dirty="0"/>
          </a:p>
          <a:p>
            <a:pPr lvl="1"/>
            <a:r>
              <a:rPr lang="en-US" spc="-90" dirty="0"/>
              <a:t>B</a:t>
            </a:r>
            <a:r>
              <a:rPr lang="x-none" spc="-90" dirty="0"/>
              <a:t>lack bars</a:t>
            </a:r>
            <a:r>
              <a:rPr lang="en-US" spc="-90" dirty="0"/>
              <a:t>:</a:t>
            </a:r>
            <a:r>
              <a:rPr lang="x-none" spc="-90" dirty="0"/>
              <a:t> minimum and maximum of privacy risk score for each platform</a:t>
            </a:r>
            <a:endParaRPr lang="en-US" spc="-90" dirty="0"/>
          </a:p>
          <a:p>
            <a:pPr lvl="1"/>
            <a:r>
              <a:rPr lang="en-US" spc="-90" dirty="0"/>
              <a:t>G</a:t>
            </a:r>
            <a:r>
              <a:rPr lang="x-none" spc="-90" dirty="0"/>
              <a:t>reen bars show the average privacy risk scores</a:t>
            </a:r>
            <a:endParaRPr lang="en-US" spc="-90" dirty="0"/>
          </a:p>
          <a:p>
            <a:r>
              <a:rPr lang="en-US" spc="-90" dirty="0"/>
              <a:t>T</a:t>
            </a:r>
            <a:r>
              <a:rPr lang="x-none" spc="-90" dirty="0"/>
              <a:t>he privacy risk of those victims </a:t>
            </a:r>
            <a:r>
              <a:rPr lang="en-US" spc="-90" dirty="0"/>
              <a:t>exposed data in </a:t>
            </a:r>
            <a:r>
              <a:rPr lang="en-US" spc="-90" dirty="0" err="1"/>
              <a:t>MyLife</a:t>
            </a:r>
            <a:r>
              <a:rPr lang="en-US" spc="-90" dirty="0"/>
              <a:t> </a:t>
            </a:r>
            <a:r>
              <a:rPr lang="x-none" spc="-90" dirty="0"/>
              <a:t>was significantly higher than the risk for victims whose data was exposed on Been Verified.</a:t>
            </a:r>
            <a:endParaRPr lang="en-US" spc="-90"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177C4D40-1286-46A5-8E5F-0B6E4324D2BA}" type="slidenum">
              <a:rPr lang="en-US" smtClean="0"/>
              <a:t>50</a:t>
            </a:fld>
            <a:endParaRPr lang="en-US"/>
          </a:p>
        </p:txBody>
      </p:sp>
      <p:pic>
        <p:nvPicPr>
          <p:cNvPr id="5" name="Picture 4" descr="87EB1BDB"/>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5181600" cy="4351338"/>
          </a:xfrm>
          <a:prstGeom prst="rect">
            <a:avLst/>
          </a:prstGeom>
          <a:noFill/>
          <a:ln w="9525" cmpd="sng">
            <a:solidFill>
              <a:srgbClr val="000000"/>
            </a:solidFill>
            <a:miter lim="800000"/>
            <a:headEnd/>
            <a:tailEnd/>
          </a:ln>
          <a:effectLst/>
        </p:spPr>
      </p:pic>
      <p:sp>
        <p:nvSpPr>
          <p:cNvPr id="6" name="Content Placeholder 2">
            <a:extLst>
              <a:ext uri="{FF2B5EF4-FFF2-40B4-BE49-F238E27FC236}">
                <a16:creationId xmlns:a16="http://schemas.microsoft.com/office/drawing/2014/main" id="{E301F897-6EB6-45E2-9E42-1444DB9BF0CC}"/>
              </a:ext>
            </a:extLst>
          </p:cNvPr>
          <p:cNvSpPr>
            <a:spLocks noGrp="1"/>
          </p:cNvSpPr>
          <p:nvPr/>
        </p:nvSpPr>
        <p:spPr>
          <a:xfrm>
            <a:off x="838200" y="6311900"/>
            <a:ext cx="5391604" cy="540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Figure 24. Boxplot of Privacy Risk Score across Two Surface Web Platforms.</a:t>
            </a:r>
          </a:p>
        </p:txBody>
      </p:sp>
    </p:spTree>
    <p:extLst>
      <p:ext uri="{BB962C8B-B14F-4D97-AF65-F5344CB8AC3E}">
        <p14:creationId xmlns:p14="http://schemas.microsoft.com/office/powerpoint/2010/main" val="3748535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M2 – </a:t>
            </a:r>
            <a:r>
              <a:rPr lang="en-US" dirty="0">
                <a:sym typeface="Wingdings" panose="05000000000000000000" pitchFamily="2" charset="2"/>
              </a:rPr>
              <a:t>PII Portal Design and Planning</a:t>
            </a:r>
          </a:p>
        </p:txBody>
      </p:sp>
      <p:sp>
        <p:nvSpPr>
          <p:cNvPr id="3" name="Content Placeholder 2"/>
          <p:cNvSpPr>
            <a:spLocks noGrp="1"/>
          </p:cNvSpPr>
          <p:nvPr>
            <p:ph idx="1"/>
          </p:nvPr>
        </p:nvSpPr>
        <p:spPr/>
        <p:txBody>
          <a:bodyPr>
            <a:normAutofit/>
          </a:bodyPr>
          <a:lstStyle/>
          <a:p>
            <a:r>
              <a:rPr lang="en-US" b="1" dirty="0"/>
              <a:t>Objective</a:t>
            </a:r>
            <a:r>
              <a:rPr lang="en-US" dirty="0"/>
              <a:t>: Developing a PII portal which helps at-risk populations in providing a free service and educational resources to protect their PII. </a:t>
            </a:r>
          </a:p>
          <a:p>
            <a:pPr lvl="1"/>
            <a:r>
              <a:rPr lang="en-US" dirty="0"/>
              <a:t>Target users:  Any internet users who are interested in the extent of their PII exposure across the dark web, surface web, and deep web. </a:t>
            </a:r>
          </a:p>
          <a:p>
            <a:endParaRPr lang="en-US" dirty="0"/>
          </a:p>
          <a:p>
            <a:r>
              <a:rPr lang="en-US" b="1" dirty="0"/>
              <a:t>Prior work</a:t>
            </a:r>
            <a:r>
              <a:rPr lang="en-US" dirty="0"/>
              <a:t>: limited types of search seeds, lack of in-depth at-risk population analysis</a:t>
            </a:r>
          </a:p>
          <a:p>
            <a:pPr lvl="1"/>
            <a:r>
              <a:rPr lang="en-US" dirty="0"/>
              <a:t>Next, we propose our PII portal to address the limitation in the prior work.</a:t>
            </a:r>
          </a:p>
        </p:txBody>
      </p:sp>
      <p:sp>
        <p:nvSpPr>
          <p:cNvPr id="4" name="Slide Number Placeholder 3"/>
          <p:cNvSpPr>
            <a:spLocks noGrp="1"/>
          </p:cNvSpPr>
          <p:nvPr>
            <p:ph type="sldNum" sz="quarter" idx="12"/>
          </p:nvPr>
        </p:nvSpPr>
        <p:spPr/>
        <p:txBody>
          <a:bodyPr/>
          <a:lstStyle/>
          <a:p>
            <a:fld id="{177C4D40-1286-46A5-8E5F-0B6E4324D2BA}" type="slidenum">
              <a:rPr lang="en-US" smtClean="0"/>
              <a:t>51</a:t>
            </a:fld>
            <a:endParaRPr lang="en-US"/>
          </a:p>
        </p:txBody>
      </p:sp>
    </p:spTree>
    <p:extLst>
      <p:ext uri="{BB962C8B-B14F-4D97-AF65-F5344CB8AC3E}">
        <p14:creationId xmlns:p14="http://schemas.microsoft.com/office/powerpoint/2010/main" val="1042082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M2 – </a:t>
            </a:r>
            <a:r>
              <a:rPr lang="en-US" dirty="0">
                <a:sym typeface="Wingdings" panose="05000000000000000000" pitchFamily="2" charset="2"/>
              </a:rPr>
              <a:t>PII Portal Design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885" y="1690688"/>
            <a:ext cx="11670230" cy="3858418"/>
          </a:xfrm>
        </p:spPr>
      </p:pic>
      <p:sp>
        <p:nvSpPr>
          <p:cNvPr id="4" name="Slide Number Placeholder 3"/>
          <p:cNvSpPr>
            <a:spLocks noGrp="1"/>
          </p:cNvSpPr>
          <p:nvPr>
            <p:ph type="sldNum" sz="quarter" idx="12"/>
          </p:nvPr>
        </p:nvSpPr>
        <p:spPr/>
        <p:txBody>
          <a:bodyPr/>
          <a:lstStyle/>
          <a:p>
            <a:fld id="{177C4D40-1286-46A5-8E5F-0B6E4324D2BA}" type="slidenum">
              <a:rPr lang="en-US" smtClean="0"/>
              <a:t>52</a:t>
            </a:fld>
            <a:endParaRPr lang="en-US"/>
          </a:p>
        </p:txBody>
      </p:sp>
      <p:sp>
        <p:nvSpPr>
          <p:cNvPr id="6" name="Content Placeholder 2">
            <a:extLst>
              <a:ext uri="{FF2B5EF4-FFF2-40B4-BE49-F238E27FC236}">
                <a16:creationId xmlns:a16="http://schemas.microsoft.com/office/drawing/2014/main" id="{E301F897-6EB6-45E2-9E42-1444DB9BF0CC}"/>
              </a:ext>
            </a:extLst>
          </p:cNvPr>
          <p:cNvSpPr>
            <a:spLocks noGrp="1"/>
          </p:cNvSpPr>
          <p:nvPr/>
        </p:nvSpPr>
        <p:spPr>
          <a:xfrm>
            <a:off x="260885" y="5549106"/>
            <a:ext cx="5391604" cy="540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Figure 25. Proposed PII Portal</a:t>
            </a:r>
          </a:p>
        </p:txBody>
      </p:sp>
      <p:sp>
        <p:nvSpPr>
          <p:cNvPr id="3" name="TextBox 2"/>
          <p:cNvSpPr txBox="1"/>
          <p:nvPr/>
        </p:nvSpPr>
        <p:spPr>
          <a:xfrm>
            <a:off x="1159848" y="5819329"/>
            <a:ext cx="8912312" cy="584775"/>
          </a:xfrm>
          <a:prstGeom prst="rect">
            <a:avLst/>
          </a:prstGeom>
          <a:noFill/>
        </p:spPr>
        <p:txBody>
          <a:bodyPr wrap="none" rtlCol="0">
            <a:spAutoFit/>
          </a:bodyPr>
          <a:lstStyle/>
          <a:p>
            <a:pPr marL="285750" indent="-285750">
              <a:buFont typeface="Arial" panose="020B0604020202020204" pitchFamily="34" charset="0"/>
              <a:buChar char="•"/>
            </a:pPr>
            <a:r>
              <a:rPr lang="en-US" sz="3200" dirty="0"/>
              <a:t>Next, we present the proposed PII portal interface.</a:t>
            </a:r>
          </a:p>
        </p:txBody>
      </p:sp>
    </p:spTree>
    <p:extLst>
      <p:ext uri="{BB962C8B-B14F-4D97-AF65-F5344CB8AC3E}">
        <p14:creationId xmlns:p14="http://schemas.microsoft.com/office/powerpoint/2010/main" val="740162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98E67958-B65A-4615-8D6A-E7DB0098B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3889"/>
            <a:ext cx="12192000" cy="5870222"/>
          </a:xfrm>
          <a:prstGeom prst="rect">
            <a:avLst/>
          </a:prstGeom>
        </p:spPr>
      </p:pic>
      <p:sp>
        <p:nvSpPr>
          <p:cNvPr id="6" name="TextBox 5">
            <a:extLst>
              <a:ext uri="{FF2B5EF4-FFF2-40B4-BE49-F238E27FC236}">
                <a16:creationId xmlns:a16="http://schemas.microsoft.com/office/drawing/2014/main" id="{CC60DF35-7124-4341-BDCD-D7EB0FD695A7}"/>
              </a:ext>
            </a:extLst>
          </p:cNvPr>
          <p:cNvSpPr txBox="1"/>
          <p:nvPr/>
        </p:nvSpPr>
        <p:spPr>
          <a:xfrm>
            <a:off x="10046970" y="5158067"/>
            <a:ext cx="1651635" cy="1200329"/>
          </a:xfrm>
          <a:prstGeom prst="rect">
            <a:avLst/>
          </a:prstGeom>
          <a:noFill/>
          <a:ln>
            <a:solidFill>
              <a:srgbClr val="FF0000"/>
            </a:solidFill>
          </a:ln>
        </p:spPr>
        <p:txBody>
          <a:bodyPr wrap="square" rtlCol="0">
            <a:spAutoFit/>
          </a:bodyPr>
          <a:lstStyle/>
          <a:p>
            <a:r>
              <a:rPr lang="en-US" dirty="0"/>
              <a:t>Search by name, address, phone number, etc.</a:t>
            </a:r>
          </a:p>
        </p:txBody>
      </p:sp>
      <p:cxnSp>
        <p:nvCxnSpPr>
          <p:cNvPr id="8" name="Straight Arrow Connector 7">
            <a:extLst>
              <a:ext uri="{FF2B5EF4-FFF2-40B4-BE49-F238E27FC236}">
                <a16:creationId xmlns:a16="http://schemas.microsoft.com/office/drawing/2014/main" id="{E589E386-35DF-4855-8EE9-0DB5A66E8E7A}"/>
              </a:ext>
            </a:extLst>
          </p:cNvPr>
          <p:cNvCxnSpPr/>
          <p:nvPr/>
        </p:nvCxnSpPr>
        <p:spPr>
          <a:xfrm flipH="1">
            <a:off x="8623935" y="5743575"/>
            <a:ext cx="130302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766A81F-E628-417B-8760-269685CC83C5}"/>
              </a:ext>
            </a:extLst>
          </p:cNvPr>
          <p:cNvSpPr txBox="1"/>
          <p:nvPr/>
        </p:nvSpPr>
        <p:spPr>
          <a:xfrm>
            <a:off x="880109" y="48119"/>
            <a:ext cx="9686925" cy="369332"/>
          </a:xfrm>
          <a:prstGeom prst="rect">
            <a:avLst/>
          </a:prstGeom>
          <a:noFill/>
        </p:spPr>
        <p:txBody>
          <a:bodyPr wrap="square" rtlCol="0">
            <a:spAutoFit/>
          </a:bodyPr>
          <a:lstStyle/>
          <a:p>
            <a:r>
              <a:rPr lang="en-US" dirty="0"/>
              <a:t>Figure 24: Sample Home Page</a:t>
            </a:r>
          </a:p>
        </p:txBody>
      </p:sp>
    </p:spTree>
    <p:extLst>
      <p:ext uri="{BB962C8B-B14F-4D97-AF65-F5344CB8AC3E}">
        <p14:creationId xmlns:p14="http://schemas.microsoft.com/office/powerpoint/2010/main" val="446356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3B24C4D-24EF-4BCC-A51C-60617DE6B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3889"/>
            <a:ext cx="12192000" cy="5870222"/>
          </a:xfrm>
          <a:prstGeom prst="rect">
            <a:avLst/>
          </a:prstGeom>
        </p:spPr>
      </p:pic>
      <p:sp>
        <p:nvSpPr>
          <p:cNvPr id="4" name="TextBox 3">
            <a:extLst>
              <a:ext uri="{FF2B5EF4-FFF2-40B4-BE49-F238E27FC236}">
                <a16:creationId xmlns:a16="http://schemas.microsoft.com/office/drawing/2014/main" id="{2E2D3295-13D3-4B4D-B3F1-8EBD1CFED392}"/>
              </a:ext>
            </a:extLst>
          </p:cNvPr>
          <p:cNvSpPr txBox="1"/>
          <p:nvPr/>
        </p:nvSpPr>
        <p:spPr>
          <a:xfrm>
            <a:off x="600075" y="125730"/>
            <a:ext cx="6223635" cy="369332"/>
          </a:xfrm>
          <a:prstGeom prst="rect">
            <a:avLst/>
          </a:prstGeom>
          <a:noFill/>
        </p:spPr>
        <p:txBody>
          <a:bodyPr wrap="square" rtlCol="0">
            <a:spAutoFit/>
          </a:bodyPr>
          <a:lstStyle/>
          <a:p>
            <a:r>
              <a:rPr lang="en-US" dirty="0"/>
              <a:t>Figure 25: Query confirmation</a:t>
            </a:r>
          </a:p>
        </p:txBody>
      </p:sp>
      <p:sp>
        <p:nvSpPr>
          <p:cNvPr id="5" name="TextBox 4">
            <a:extLst>
              <a:ext uri="{FF2B5EF4-FFF2-40B4-BE49-F238E27FC236}">
                <a16:creationId xmlns:a16="http://schemas.microsoft.com/office/drawing/2014/main" id="{C4ACF062-A46F-42F9-BFD1-668EB116B87F}"/>
              </a:ext>
            </a:extLst>
          </p:cNvPr>
          <p:cNvSpPr txBox="1"/>
          <p:nvPr/>
        </p:nvSpPr>
        <p:spPr>
          <a:xfrm>
            <a:off x="228601" y="3177540"/>
            <a:ext cx="2034540" cy="2062103"/>
          </a:xfrm>
          <a:prstGeom prst="rect">
            <a:avLst/>
          </a:prstGeom>
          <a:noFill/>
          <a:ln>
            <a:solidFill>
              <a:srgbClr val="FF0000"/>
            </a:solidFill>
          </a:ln>
        </p:spPr>
        <p:txBody>
          <a:bodyPr wrap="square" rtlCol="0">
            <a:spAutoFit/>
          </a:bodyPr>
          <a:lstStyle/>
          <a:p>
            <a:r>
              <a:rPr lang="en-US" sz="1600" dirty="0"/>
              <a:t>Additional details act as confirmation that the user is who they say they are. Erroneous entries may be provided to prevent abuse of the system.</a:t>
            </a:r>
          </a:p>
        </p:txBody>
      </p:sp>
      <p:cxnSp>
        <p:nvCxnSpPr>
          <p:cNvPr id="7" name="Straight Arrow Connector 6">
            <a:extLst>
              <a:ext uri="{FF2B5EF4-FFF2-40B4-BE49-F238E27FC236}">
                <a16:creationId xmlns:a16="http://schemas.microsoft.com/office/drawing/2014/main" id="{AE777E30-03CD-4B29-9054-5DE1D20D1F9A}"/>
              </a:ext>
            </a:extLst>
          </p:cNvPr>
          <p:cNvCxnSpPr>
            <a:cxnSpLocks/>
          </p:cNvCxnSpPr>
          <p:nvPr/>
        </p:nvCxnSpPr>
        <p:spPr>
          <a:xfrm>
            <a:off x="2143125" y="3823335"/>
            <a:ext cx="12801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35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9724402-30A8-4A6E-AB7C-68DD9DE88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169"/>
            <a:ext cx="12192000" cy="5870222"/>
          </a:xfrm>
          <a:prstGeom prst="rect">
            <a:avLst/>
          </a:prstGeom>
        </p:spPr>
      </p:pic>
      <p:sp>
        <p:nvSpPr>
          <p:cNvPr id="4" name="TextBox 3">
            <a:extLst>
              <a:ext uri="{FF2B5EF4-FFF2-40B4-BE49-F238E27FC236}">
                <a16:creationId xmlns:a16="http://schemas.microsoft.com/office/drawing/2014/main" id="{BFD561AA-6FDD-4625-B717-7B5D6C9CF2E3}"/>
              </a:ext>
            </a:extLst>
          </p:cNvPr>
          <p:cNvSpPr txBox="1"/>
          <p:nvPr/>
        </p:nvSpPr>
        <p:spPr>
          <a:xfrm>
            <a:off x="1005840" y="114300"/>
            <a:ext cx="4663440" cy="379589"/>
          </a:xfrm>
          <a:prstGeom prst="rect">
            <a:avLst/>
          </a:prstGeom>
          <a:noFill/>
        </p:spPr>
        <p:txBody>
          <a:bodyPr wrap="square" rtlCol="0">
            <a:spAutoFit/>
          </a:bodyPr>
          <a:lstStyle/>
          <a:p>
            <a:r>
              <a:rPr lang="en-US" dirty="0"/>
              <a:t>Figure 26: Privacy Risk Score Page</a:t>
            </a:r>
          </a:p>
        </p:txBody>
      </p:sp>
      <p:sp>
        <p:nvSpPr>
          <p:cNvPr id="5" name="TextBox 4">
            <a:extLst>
              <a:ext uri="{FF2B5EF4-FFF2-40B4-BE49-F238E27FC236}">
                <a16:creationId xmlns:a16="http://schemas.microsoft.com/office/drawing/2014/main" id="{B4C3478E-0A7E-480B-A534-7F48B8F7282C}"/>
              </a:ext>
            </a:extLst>
          </p:cNvPr>
          <p:cNvSpPr txBox="1"/>
          <p:nvPr/>
        </p:nvSpPr>
        <p:spPr>
          <a:xfrm>
            <a:off x="1514475" y="5497830"/>
            <a:ext cx="2886075" cy="369332"/>
          </a:xfrm>
          <a:prstGeom prst="rect">
            <a:avLst/>
          </a:prstGeom>
          <a:noFill/>
          <a:ln>
            <a:solidFill>
              <a:srgbClr val="FF0000"/>
            </a:solidFill>
          </a:ln>
        </p:spPr>
        <p:txBody>
          <a:bodyPr wrap="square" rtlCol="0">
            <a:spAutoFit/>
          </a:bodyPr>
          <a:lstStyle/>
          <a:p>
            <a:r>
              <a:rPr lang="en-US" dirty="0"/>
              <a:t>Individual’s privacy risk score</a:t>
            </a:r>
          </a:p>
        </p:txBody>
      </p:sp>
      <p:sp>
        <p:nvSpPr>
          <p:cNvPr id="7" name="TextBox 6">
            <a:extLst>
              <a:ext uri="{FF2B5EF4-FFF2-40B4-BE49-F238E27FC236}">
                <a16:creationId xmlns:a16="http://schemas.microsoft.com/office/drawing/2014/main" id="{15EB643D-3CE0-4C42-9375-BDD94BBA14BD}"/>
              </a:ext>
            </a:extLst>
          </p:cNvPr>
          <p:cNvSpPr txBox="1"/>
          <p:nvPr/>
        </p:nvSpPr>
        <p:spPr>
          <a:xfrm>
            <a:off x="7450455" y="5497830"/>
            <a:ext cx="3430905" cy="369332"/>
          </a:xfrm>
          <a:prstGeom prst="rect">
            <a:avLst/>
          </a:prstGeom>
          <a:noFill/>
          <a:ln>
            <a:solidFill>
              <a:srgbClr val="FF0000"/>
            </a:solidFill>
          </a:ln>
        </p:spPr>
        <p:txBody>
          <a:bodyPr wrap="square" rtlCol="0">
            <a:spAutoFit/>
          </a:bodyPr>
          <a:lstStyle/>
          <a:p>
            <a:r>
              <a:rPr lang="en-US" dirty="0"/>
              <a:t>Demographic’s privacy risk score</a:t>
            </a:r>
          </a:p>
        </p:txBody>
      </p:sp>
      <p:sp>
        <p:nvSpPr>
          <p:cNvPr id="8" name="TextBox 7">
            <a:extLst>
              <a:ext uri="{FF2B5EF4-FFF2-40B4-BE49-F238E27FC236}">
                <a16:creationId xmlns:a16="http://schemas.microsoft.com/office/drawing/2014/main" id="{DD385CC3-52F6-4A08-9A55-F0E88843ABE6}"/>
              </a:ext>
            </a:extLst>
          </p:cNvPr>
          <p:cNvSpPr txBox="1"/>
          <p:nvPr/>
        </p:nvSpPr>
        <p:spPr>
          <a:xfrm>
            <a:off x="4521993" y="5791081"/>
            <a:ext cx="2501741" cy="646331"/>
          </a:xfrm>
          <a:prstGeom prst="rect">
            <a:avLst/>
          </a:prstGeom>
          <a:noFill/>
          <a:ln>
            <a:solidFill>
              <a:srgbClr val="FF0000"/>
            </a:solidFill>
          </a:ln>
        </p:spPr>
        <p:txBody>
          <a:bodyPr wrap="square" rtlCol="0">
            <a:spAutoFit/>
          </a:bodyPr>
          <a:lstStyle/>
          <a:p>
            <a:r>
              <a:rPr lang="en-US" dirty="0"/>
              <a:t>Learn more button takes user to details page</a:t>
            </a:r>
          </a:p>
        </p:txBody>
      </p:sp>
      <p:cxnSp>
        <p:nvCxnSpPr>
          <p:cNvPr id="10" name="Straight Arrow Connector 9">
            <a:extLst>
              <a:ext uri="{FF2B5EF4-FFF2-40B4-BE49-F238E27FC236}">
                <a16:creationId xmlns:a16="http://schemas.microsoft.com/office/drawing/2014/main" id="{BCB61AD2-738F-4240-A948-A9722892CBBC}"/>
              </a:ext>
            </a:extLst>
          </p:cNvPr>
          <p:cNvCxnSpPr/>
          <p:nvPr/>
        </p:nvCxnSpPr>
        <p:spPr>
          <a:xfrm flipV="1">
            <a:off x="2463165" y="4720590"/>
            <a:ext cx="0" cy="7600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AF13696-0AD4-4E2A-992B-EE4765655D45}"/>
              </a:ext>
            </a:extLst>
          </p:cNvPr>
          <p:cNvCxnSpPr/>
          <p:nvPr/>
        </p:nvCxnSpPr>
        <p:spPr>
          <a:xfrm flipV="1">
            <a:off x="8159115" y="4810125"/>
            <a:ext cx="0" cy="7600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11AFCC-0B67-4146-924A-EF318D211A64}"/>
              </a:ext>
            </a:extLst>
          </p:cNvPr>
          <p:cNvCxnSpPr>
            <a:cxnSpLocks/>
          </p:cNvCxnSpPr>
          <p:nvPr/>
        </p:nvCxnSpPr>
        <p:spPr>
          <a:xfrm flipH="1" flipV="1">
            <a:off x="4521993" y="3884296"/>
            <a:ext cx="1147287" cy="1798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DD804AA-B781-4D4A-8CDB-2B74FF4C764B}"/>
              </a:ext>
            </a:extLst>
          </p:cNvPr>
          <p:cNvCxnSpPr>
            <a:cxnSpLocks/>
          </p:cNvCxnSpPr>
          <p:nvPr/>
        </p:nvCxnSpPr>
        <p:spPr>
          <a:xfrm flipV="1">
            <a:off x="5669280" y="3775712"/>
            <a:ext cx="3364943" cy="19067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462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C2E00274-8E8A-4A3C-AD0A-35777FD3F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3889"/>
            <a:ext cx="12192000" cy="5870222"/>
          </a:xfrm>
          <a:prstGeom prst="rect">
            <a:avLst/>
          </a:prstGeom>
        </p:spPr>
      </p:pic>
      <p:sp>
        <p:nvSpPr>
          <p:cNvPr id="4" name="TextBox 3">
            <a:extLst>
              <a:ext uri="{FF2B5EF4-FFF2-40B4-BE49-F238E27FC236}">
                <a16:creationId xmlns:a16="http://schemas.microsoft.com/office/drawing/2014/main" id="{18E3FC34-9796-4293-8128-5B8A9DCCB403}"/>
              </a:ext>
            </a:extLst>
          </p:cNvPr>
          <p:cNvSpPr txBox="1"/>
          <p:nvPr/>
        </p:nvSpPr>
        <p:spPr>
          <a:xfrm>
            <a:off x="1091565" y="137160"/>
            <a:ext cx="2537460" cy="369332"/>
          </a:xfrm>
          <a:prstGeom prst="rect">
            <a:avLst/>
          </a:prstGeom>
          <a:noFill/>
        </p:spPr>
        <p:txBody>
          <a:bodyPr wrap="square" rtlCol="0">
            <a:spAutoFit/>
          </a:bodyPr>
          <a:lstStyle/>
          <a:p>
            <a:r>
              <a:rPr lang="en-US" dirty="0"/>
              <a:t>Figure 27: Details Page</a:t>
            </a:r>
          </a:p>
        </p:txBody>
      </p:sp>
      <p:sp>
        <p:nvSpPr>
          <p:cNvPr id="5" name="TextBox 4">
            <a:extLst>
              <a:ext uri="{FF2B5EF4-FFF2-40B4-BE49-F238E27FC236}">
                <a16:creationId xmlns:a16="http://schemas.microsoft.com/office/drawing/2014/main" id="{EEAA56D8-B6A3-4967-9175-18B882CA1BB3}"/>
              </a:ext>
            </a:extLst>
          </p:cNvPr>
          <p:cNvSpPr txBox="1"/>
          <p:nvPr/>
        </p:nvSpPr>
        <p:spPr>
          <a:xfrm>
            <a:off x="4467225" y="3097619"/>
            <a:ext cx="1708785" cy="923330"/>
          </a:xfrm>
          <a:prstGeom prst="rect">
            <a:avLst/>
          </a:prstGeom>
          <a:solidFill>
            <a:schemeClr val="bg1"/>
          </a:solidFill>
          <a:ln>
            <a:solidFill>
              <a:srgbClr val="FF0000"/>
            </a:solidFill>
          </a:ln>
        </p:spPr>
        <p:txBody>
          <a:bodyPr wrap="square" rtlCol="0">
            <a:spAutoFit/>
          </a:bodyPr>
          <a:lstStyle/>
          <a:p>
            <a:r>
              <a:rPr lang="en-US" dirty="0"/>
              <a:t>Data is partially masked to preserve privacy </a:t>
            </a:r>
          </a:p>
        </p:txBody>
      </p:sp>
      <p:cxnSp>
        <p:nvCxnSpPr>
          <p:cNvPr id="7" name="Straight Arrow Connector 6">
            <a:extLst>
              <a:ext uri="{FF2B5EF4-FFF2-40B4-BE49-F238E27FC236}">
                <a16:creationId xmlns:a16="http://schemas.microsoft.com/office/drawing/2014/main" id="{FF1CBB7E-36BA-4398-93ED-8E0E591A2416}"/>
              </a:ext>
            </a:extLst>
          </p:cNvPr>
          <p:cNvCxnSpPr>
            <a:cxnSpLocks/>
          </p:cNvCxnSpPr>
          <p:nvPr/>
        </p:nvCxnSpPr>
        <p:spPr>
          <a:xfrm flipH="1" flipV="1">
            <a:off x="3629026" y="2342604"/>
            <a:ext cx="1692591" cy="7550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3F9EDF3-607B-48C2-99C8-EC1E83904B0B}"/>
              </a:ext>
            </a:extLst>
          </p:cNvPr>
          <p:cNvSpPr txBox="1"/>
          <p:nvPr/>
        </p:nvSpPr>
        <p:spPr>
          <a:xfrm>
            <a:off x="8298180" y="2497455"/>
            <a:ext cx="1834515" cy="1200329"/>
          </a:xfrm>
          <a:prstGeom prst="rect">
            <a:avLst/>
          </a:prstGeom>
          <a:solidFill>
            <a:schemeClr val="bg1"/>
          </a:solidFill>
          <a:ln>
            <a:solidFill>
              <a:srgbClr val="FF0000"/>
            </a:solidFill>
          </a:ln>
        </p:spPr>
        <p:txBody>
          <a:bodyPr wrap="square" rtlCol="0">
            <a:spAutoFit/>
          </a:bodyPr>
          <a:lstStyle/>
          <a:p>
            <a:r>
              <a:rPr lang="en-US" dirty="0"/>
              <a:t>Sources of data are generalized to preserve privacy</a:t>
            </a:r>
          </a:p>
        </p:txBody>
      </p:sp>
      <p:cxnSp>
        <p:nvCxnSpPr>
          <p:cNvPr id="10" name="Straight Arrow Connector 9">
            <a:extLst>
              <a:ext uri="{FF2B5EF4-FFF2-40B4-BE49-F238E27FC236}">
                <a16:creationId xmlns:a16="http://schemas.microsoft.com/office/drawing/2014/main" id="{7517729E-5B36-43E3-BB71-7B2AA3BD22ED}"/>
              </a:ext>
            </a:extLst>
          </p:cNvPr>
          <p:cNvCxnSpPr>
            <a:cxnSpLocks/>
          </p:cNvCxnSpPr>
          <p:nvPr/>
        </p:nvCxnSpPr>
        <p:spPr>
          <a:xfrm flipH="1">
            <a:off x="8132446" y="3559284"/>
            <a:ext cx="1020127" cy="9155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A5B226-780B-432A-879A-0E84D66504AE}"/>
              </a:ext>
            </a:extLst>
          </p:cNvPr>
          <p:cNvCxnSpPr>
            <a:cxnSpLocks/>
            <a:stCxn id="9" idx="0"/>
          </p:cNvCxnSpPr>
          <p:nvPr/>
        </p:nvCxnSpPr>
        <p:spPr>
          <a:xfrm flipH="1" flipV="1">
            <a:off x="8075296" y="1962825"/>
            <a:ext cx="1140142" cy="5346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256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DD50D-D403-49FC-96E4-85DD8A5EAA8F}"/>
              </a:ext>
            </a:extLst>
          </p:cNvPr>
          <p:cNvSpPr txBox="1"/>
          <p:nvPr/>
        </p:nvSpPr>
        <p:spPr>
          <a:xfrm>
            <a:off x="429118" y="85086"/>
            <a:ext cx="4303395" cy="369332"/>
          </a:xfrm>
          <a:prstGeom prst="rect">
            <a:avLst/>
          </a:prstGeom>
          <a:noFill/>
        </p:spPr>
        <p:txBody>
          <a:bodyPr wrap="square" rtlCol="0">
            <a:spAutoFit/>
          </a:bodyPr>
          <a:lstStyle/>
          <a:p>
            <a:r>
              <a:rPr lang="en-US" dirty="0"/>
              <a:t>Figure 28: Individualized Recommendations</a:t>
            </a:r>
          </a:p>
        </p:txBody>
      </p:sp>
      <p:pic>
        <p:nvPicPr>
          <p:cNvPr id="4" name="Picture 3" descr="A screenshot of a cell phone&#10;&#10;Description automatically generated">
            <a:extLst>
              <a:ext uri="{FF2B5EF4-FFF2-40B4-BE49-F238E27FC236}">
                <a16:creationId xmlns:a16="http://schemas.microsoft.com/office/drawing/2014/main" id="{3CA24C00-1603-4B0F-A91B-8FF564AC3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2449"/>
            <a:ext cx="12192000" cy="5870222"/>
          </a:xfrm>
          <a:prstGeom prst="rect">
            <a:avLst/>
          </a:prstGeom>
        </p:spPr>
      </p:pic>
      <p:sp>
        <p:nvSpPr>
          <p:cNvPr id="5" name="TextBox 4">
            <a:extLst>
              <a:ext uri="{FF2B5EF4-FFF2-40B4-BE49-F238E27FC236}">
                <a16:creationId xmlns:a16="http://schemas.microsoft.com/office/drawing/2014/main" id="{FE401431-805D-4722-B57B-3144032538E4}"/>
              </a:ext>
            </a:extLst>
          </p:cNvPr>
          <p:cNvSpPr txBox="1"/>
          <p:nvPr/>
        </p:nvSpPr>
        <p:spPr>
          <a:xfrm>
            <a:off x="257667" y="5380456"/>
            <a:ext cx="3805697" cy="923330"/>
          </a:xfrm>
          <a:prstGeom prst="rect">
            <a:avLst/>
          </a:prstGeom>
          <a:solidFill>
            <a:schemeClr val="bg1"/>
          </a:solidFill>
          <a:ln>
            <a:solidFill>
              <a:srgbClr val="FF0000"/>
            </a:solidFill>
          </a:ln>
        </p:spPr>
        <p:txBody>
          <a:bodyPr wrap="square" rtlCol="0">
            <a:spAutoFit/>
          </a:bodyPr>
          <a:lstStyle/>
          <a:p>
            <a:r>
              <a:rPr lang="en-US" dirty="0"/>
              <a:t>Individualized recommendations for protecting privacy based on the source of the user’s exposed data.</a:t>
            </a:r>
          </a:p>
        </p:txBody>
      </p:sp>
      <p:cxnSp>
        <p:nvCxnSpPr>
          <p:cNvPr id="9" name="Straight Arrow Connector 8">
            <a:extLst>
              <a:ext uri="{FF2B5EF4-FFF2-40B4-BE49-F238E27FC236}">
                <a16:creationId xmlns:a16="http://schemas.microsoft.com/office/drawing/2014/main" id="{983B184F-40FC-4DF8-A058-78A1A69EB4B3}"/>
              </a:ext>
            </a:extLst>
          </p:cNvPr>
          <p:cNvCxnSpPr>
            <a:cxnSpLocks/>
          </p:cNvCxnSpPr>
          <p:nvPr/>
        </p:nvCxnSpPr>
        <p:spPr>
          <a:xfrm flipV="1">
            <a:off x="1337310" y="3789046"/>
            <a:ext cx="348615" cy="14978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F9BEF51-6271-4701-B383-693C5D83F2B5}"/>
              </a:ext>
            </a:extLst>
          </p:cNvPr>
          <p:cNvCxnSpPr>
            <a:cxnSpLocks/>
          </p:cNvCxnSpPr>
          <p:nvPr/>
        </p:nvCxnSpPr>
        <p:spPr>
          <a:xfrm flipV="1">
            <a:off x="1297305" y="4331970"/>
            <a:ext cx="531495" cy="1033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52CDC95-A763-464C-A6BF-5177AAAA5C8F}"/>
              </a:ext>
            </a:extLst>
          </p:cNvPr>
          <p:cNvCxnSpPr>
            <a:cxnSpLocks/>
          </p:cNvCxnSpPr>
          <p:nvPr/>
        </p:nvCxnSpPr>
        <p:spPr>
          <a:xfrm flipV="1">
            <a:off x="1303020" y="4848911"/>
            <a:ext cx="525780" cy="5169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29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B12E-E0BF-49E1-8E81-7F02355F833C}"/>
              </a:ext>
            </a:extLst>
          </p:cNvPr>
          <p:cNvSpPr>
            <a:spLocks noGrp="1"/>
          </p:cNvSpPr>
          <p:nvPr>
            <p:ph type="title"/>
          </p:nvPr>
        </p:nvSpPr>
        <p:spPr>
          <a:xfrm>
            <a:off x="838199" y="-28687"/>
            <a:ext cx="10515600" cy="1325563"/>
          </a:xfrm>
        </p:spPr>
        <p:txBody>
          <a:bodyPr>
            <a:normAutofit/>
          </a:bodyPr>
          <a:lstStyle/>
          <a:p>
            <a:r>
              <a:rPr lang="en-US" sz="4000" dirty="0"/>
              <a:t>M2 – </a:t>
            </a:r>
            <a:r>
              <a:rPr lang="en-US" sz="4000" dirty="0">
                <a:sym typeface="Wingdings" panose="05000000000000000000" pitchFamily="2" charset="2"/>
              </a:rPr>
              <a:t>PII Portal Design and Planning: </a:t>
            </a:r>
            <a:r>
              <a:rPr lang="en-US" sz="4000" dirty="0"/>
              <a:t>Required Skills</a:t>
            </a:r>
          </a:p>
        </p:txBody>
      </p:sp>
      <p:graphicFrame>
        <p:nvGraphicFramePr>
          <p:cNvPr id="4" name="object 28">
            <a:extLst>
              <a:ext uri="{FF2B5EF4-FFF2-40B4-BE49-F238E27FC236}">
                <a16:creationId xmlns:a16="http://schemas.microsoft.com/office/drawing/2014/main" id="{F679ACE2-CFDC-41E8-8985-C0E4B4783FC4}"/>
              </a:ext>
            </a:extLst>
          </p:cNvPr>
          <p:cNvGraphicFramePr>
            <a:graphicFrameLocks noGrp="1"/>
          </p:cNvGraphicFramePr>
          <p:nvPr>
            <p:extLst>
              <p:ext uri="{D42A27DB-BD31-4B8C-83A1-F6EECF244321}">
                <p14:modId xmlns:p14="http://schemas.microsoft.com/office/powerpoint/2010/main" val="1646207552"/>
              </p:ext>
            </p:extLst>
          </p:nvPr>
        </p:nvGraphicFramePr>
        <p:xfrm>
          <a:off x="399141" y="972649"/>
          <a:ext cx="11393716" cy="5546797"/>
        </p:xfrm>
        <a:graphic>
          <a:graphicData uri="http://schemas.openxmlformats.org/drawingml/2006/table">
            <a:tbl>
              <a:tblPr firstRow="1" bandRow="1">
                <a:tableStyleId>{2D5ABB26-0587-4C30-8999-92F81FD0307C}</a:tableStyleId>
              </a:tblPr>
              <a:tblGrid>
                <a:gridCol w="1749357">
                  <a:extLst>
                    <a:ext uri="{9D8B030D-6E8A-4147-A177-3AD203B41FA5}">
                      <a16:colId xmlns:a16="http://schemas.microsoft.com/office/drawing/2014/main" val="20000"/>
                    </a:ext>
                  </a:extLst>
                </a:gridCol>
                <a:gridCol w="2253420">
                  <a:extLst>
                    <a:ext uri="{9D8B030D-6E8A-4147-A177-3AD203B41FA5}">
                      <a16:colId xmlns:a16="http://schemas.microsoft.com/office/drawing/2014/main" val="20001"/>
                    </a:ext>
                  </a:extLst>
                </a:gridCol>
                <a:gridCol w="2777706">
                  <a:extLst>
                    <a:ext uri="{9D8B030D-6E8A-4147-A177-3AD203B41FA5}">
                      <a16:colId xmlns:a16="http://schemas.microsoft.com/office/drawing/2014/main" val="20002"/>
                    </a:ext>
                  </a:extLst>
                </a:gridCol>
                <a:gridCol w="4613233">
                  <a:extLst>
                    <a:ext uri="{9D8B030D-6E8A-4147-A177-3AD203B41FA5}">
                      <a16:colId xmlns:a16="http://schemas.microsoft.com/office/drawing/2014/main" val="20003"/>
                    </a:ext>
                  </a:extLst>
                </a:gridCol>
              </a:tblGrid>
              <a:tr h="459812">
                <a:tc>
                  <a:txBody>
                    <a:bodyPr/>
                    <a:lstStyle/>
                    <a:p>
                      <a:pPr marL="45720">
                        <a:lnSpc>
                          <a:spcPct val="100000"/>
                        </a:lnSpc>
                        <a:spcBef>
                          <a:spcPts val="130"/>
                        </a:spcBef>
                      </a:pPr>
                      <a:r>
                        <a:rPr sz="1800" b="1" spc="-5" dirty="0">
                          <a:latin typeface="Calibri"/>
                          <a:cs typeface="Calibri"/>
                        </a:rPr>
                        <a:t>Key</a:t>
                      </a:r>
                      <a:r>
                        <a:rPr sz="1800" b="1" spc="-25" dirty="0">
                          <a:latin typeface="Calibri"/>
                          <a:cs typeface="Calibri"/>
                        </a:rPr>
                        <a:t> </a:t>
                      </a:r>
                      <a:r>
                        <a:rPr sz="1800" b="1" spc="-5" dirty="0">
                          <a:latin typeface="Calibri"/>
                          <a:cs typeface="Calibri"/>
                        </a:rPr>
                        <a:t>Feature</a:t>
                      </a:r>
                      <a:endParaRPr sz="1800" dirty="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0"/>
                        </a:spcBef>
                      </a:pPr>
                      <a:r>
                        <a:rPr sz="1800" b="1" spc="-5" dirty="0">
                          <a:latin typeface="Calibri"/>
                          <a:cs typeface="Calibri"/>
                        </a:rPr>
                        <a:t>Stack</a:t>
                      </a:r>
                      <a:r>
                        <a:rPr sz="1800" b="1" spc="-10" dirty="0">
                          <a:latin typeface="Calibri"/>
                          <a:cs typeface="Calibri"/>
                        </a:rPr>
                        <a:t> Layer</a:t>
                      </a:r>
                      <a:endParaRPr sz="1800" dirty="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0"/>
                        </a:spcBef>
                      </a:pPr>
                      <a:r>
                        <a:rPr sz="1800" b="1" spc="-5" dirty="0">
                          <a:latin typeface="Calibri"/>
                          <a:cs typeface="Calibri"/>
                        </a:rPr>
                        <a:t>Core </a:t>
                      </a:r>
                      <a:r>
                        <a:rPr sz="1800" b="1" spc="-10" dirty="0">
                          <a:latin typeface="Calibri"/>
                          <a:cs typeface="Calibri"/>
                        </a:rPr>
                        <a:t>Technologies</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6355">
                        <a:lnSpc>
                          <a:spcPct val="100000"/>
                        </a:lnSpc>
                        <a:spcBef>
                          <a:spcPts val="130"/>
                        </a:spcBef>
                      </a:pPr>
                      <a:r>
                        <a:rPr sz="1800" b="1" spc="-5" dirty="0">
                          <a:latin typeface="Calibri"/>
                          <a:cs typeface="Calibri"/>
                        </a:rPr>
                        <a:t>Required</a:t>
                      </a:r>
                      <a:r>
                        <a:rPr sz="1800" b="1" spc="-30" dirty="0">
                          <a:latin typeface="Calibri"/>
                          <a:cs typeface="Calibri"/>
                        </a:rPr>
                        <a:t> </a:t>
                      </a:r>
                      <a:r>
                        <a:rPr sz="1800" b="1" spc="-5" dirty="0">
                          <a:latin typeface="Calibri"/>
                          <a:cs typeface="Calibri"/>
                        </a:rPr>
                        <a:t>Competencies</a:t>
                      </a:r>
                      <a:endParaRPr sz="1800" dirty="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66205">
                <a:tc gridSpan="2">
                  <a:txBody>
                    <a:bodyPr/>
                    <a:lstStyle/>
                    <a:p>
                      <a:pPr marL="557530">
                        <a:lnSpc>
                          <a:spcPct val="100000"/>
                        </a:lnSpc>
                        <a:spcBef>
                          <a:spcPts val="130"/>
                        </a:spcBef>
                      </a:pPr>
                      <a:r>
                        <a:rPr sz="1800" spc="-10" dirty="0">
                          <a:latin typeface="Calibri"/>
                          <a:cs typeface="Calibri"/>
                        </a:rPr>
                        <a:t>Data</a:t>
                      </a:r>
                      <a:r>
                        <a:rPr sz="1800" dirty="0">
                          <a:latin typeface="Calibri"/>
                          <a:cs typeface="Calibri"/>
                        </a:rPr>
                        <a:t> </a:t>
                      </a:r>
                      <a:r>
                        <a:rPr sz="1800" spc="-5" dirty="0">
                          <a:latin typeface="Calibri"/>
                          <a:cs typeface="Calibri"/>
                        </a:rPr>
                        <a:t>Collection</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marL="45720">
                        <a:lnSpc>
                          <a:spcPct val="100000"/>
                        </a:lnSpc>
                        <a:spcBef>
                          <a:spcPts val="130"/>
                        </a:spcBef>
                      </a:pPr>
                      <a:r>
                        <a:rPr sz="1800" spc="-5" dirty="0">
                          <a:latin typeface="Calibri"/>
                          <a:cs typeface="Calibri"/>
                        </a:rPr>
                        <a:t>Python, </a:t>
                      </a:r>
                      <a:r>
                        <a:rPr sz="1800" spc="-15" dirty="0">
                          <a:latin typeface="Calibri"/>
                          <a:cs typeface="Calibri"/>
                        </a:rPr>
                        <a:t>Scrapy, </a:t>
                      </a:r>
                      <a:r>
                        <a:rPr sz="1800" spc="-5" dirty="0">
                          <a:latin typeface="Calibri"/>
                          <a:cs typeface="Calibri"/>
                        </a:rPr>
                        <a:t>Beautiful</a:t>
                      </a:r>
                      <a:r>
                        <a:rPr sz="1800" spc="20" dirty="0">
                          <a:latin typeface="Calibri"/>
                          <a:cs typeface="Calibri"/>
                        </a:rPr>
                        <a:t> </a:t>
                      </a:r>
                      <a:r>
                        <a:rPr sz="1800" spc="-5" dirty="0">
                          <a:latin typeface="Calibri"/>
                          <a:cs typeface="Calibri"/>
                        </a:rPr>
                        <a:t>Soup</a:t>
                      </a:r>
                      <a:endParaRPr sz="1800" dirty="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6355">
                        <a:lnSpc>
                          <a:spcPct val="100000"/>
                        </a:lnSpc>
                        <a:spcBef>
                          <a:spcPts val="130"/>
                        </a:spcBef>
                      </a:pPr>
                      <a:r>
                        <a:rPr sz="1800" spc="-5" dirty="0">
                          <a:latin typeface="Calibri"/>
                          <a:cs typeface="Calibri"/>
                        </a:rPr>
                        <a:t>Scripting, scraping,</a:t>
                      </a:r>
                      <a:r>
                        <a:rPr sz="1800" spc="-20" dirty="0">
                          <a:latin typeface="Calibri"/>
                          <a:cs typeface="Calibri"/>
                        </a:rPr>
                        <a:t> </a:t>
                      </a:r>
                      <a:r>
                        <a:rPr sz="1800" spc="-10" dirty="0">
                          <a:latin typeface="Calibri"/>
                          <a:cs typeface="Calibri"/>
                        </a:rPr>
                        <a:t>parsing</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59812">
                <a:tc gridSpan="2">
                  <a:txBody>
                    <a:bodyPr/>
                    <a:lstStyle/>
                    <a:p>
                      <a:pPr marL="527050">
                        <a:lnSpc>
                          <a:spcPct val="100000"/>
                        </a:lnSpc>
                        <a:spcBef>
                          <a:spcPts val="130"/>
                        </a:spcBef>
                      </a:pPr>
                      <a:r>
                        <a:rPr sz="1800" spc="-10" dirty="0">
                          <a:latin typeface="Calibri"/>
                          <a:cs typeface="Calibri"/>
                        </a:rPr>
                        <a:t>System</a:t>
                      </a:r>
                      <a:r>
                        <a:rPr sz="1800" spc="10" dirty="0">
                          <a:latin typeface="Calibri"/>
                          <a:cs typeface="Calibri"/>
                        </a:rPr>
                        <a:t> </a:t>
                      </a:r>
                      <a:r>
                        <a:rPr sz="1800" spc="-5" dirty="0">
                          <a:latin typeface="Calibri"/>
                          <a:cs typeface="Calibri"/>
                        </a:rPr>
                        <a:t>Analytics</a:t>
                      </a:r>
                      <a:endParaRPr sz="1800" dirty="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marL="45720" marR="142875">
                        <a:lnSpc>
                          <a:spcPct val="100000"/>
                        </a:lnSpc>
                        <a:spcBef>
                          <a:spcPts val="130"/>
                        </a:spcBef>
                      </a:pPr>
                      <a:r>
                        <a:rPr sz="1800" spc="-10" dirty="0">
                          <a:latin typeface="Calibri"/>
                          <a:cs typeface="Calibri"/>
                        </a:rPr>
                        <a:t>Pytorch, </a:t>
                      </a:r>
                      <a:r>
                        <a:rPr sz="1800" spc="-15" dirty="0">
                          <a:latin typeface="Calibri"/>
                          <a:cs typeface="Calibri"/>
                        </a:rPr>
                        <a:t>SciPy, </a:t>
                      </a:r>
                      <a:r>
                        <a:rPr sz="1800" spc="-5" dirty="0">
                          <a:latin typeface="Calibri"/>
                          <a:cs typeface="Calibri"/>
                        </a:rPr>
                        <a:t>Pandas, Scikit  Learn, </a:t>
                      </a:r>
                      <a:r>
                        <a:rPr sz="1800" dirty="0">
                          <a:latin typeface="Calibri"/>
                          <a:cs typeface="Calibri"/>
                        </a:rPr>
                        <a:t>NumPy</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6355">
                        <a:lnSpc>
                          <a:spcPct val="100000"/>
                        </a:lnSpc>
                        <a:spcBef>
                          <a:spcPts val="130"/>
                        </a:spcBef>
                      </a:pPr>
                      <a:r>
                        <a:rPr sz="1800" spc="-5" dirty="0">
                          <a:latin typeface="Calibri"/>
                          <a:cs typeface="Calibri"/>
                        </a:rPr>
                        <a:t>Deep Learning and Machine Learning</a:t>
                      </a:r>
                      <a:r>
                        <a:rPr sz="1800" spc="-20" dirty="0">
                          <a:latin typeface="Calibri"/>
                          <a:cs typeface="Calibri"/>
                        </a:rPr>
                        <a:t> </a:t>
                      </a:r>
                      <a:r>
                        <a:rPr sz="1800" spc="-5" dirty="0">
                          <a:latin typeface="Calibri"/>
                          <a:cs typeface="Calibri"/>
                        </a:rPr>
                        <a:t>Methods</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59812">
                <a:tc rowSpan="7">
                  <a:txBody>
                    <a:bodyPr/>
                    <a:lstStyle/>
                    <a:p>
                      <a:pPr marL="45720" marR="123825">
                        <a:lnSpc>
                          <a:spcPct val="100000"/>
                        </a:lnSpc>
                        <a:spcBef>
                          <a:spcPts val="130"/>
                        </a:spcBef>
                      </a:pPr>
                      <a:r>
                        <a:rPr sz="1800" spc="-5" dirty="0">
                          <a:latin typeface="Calibri"/>
                          <a:cs typeface="Calibri"/>
                        </a:rPr>
                        <a:t>Core  </a:t>
                      </a:r>
                      <a:r>
                        <a:rPr sz="1800" dirty="0">
                          <a:latin typeface="Calibri"/>
                          <a:cs typeface="Calibri"/>
                        </a:rPr>
                        <a:t>F</a:t>
                      </a:r>
                      <a:r>
                        <a:rPr sz="1800" spc="-5" dirty="0">
                          <a:latin typeface="Calibri"/>
                          <a:cs typeface="Calibri"/>
                        </a:rPr>
                        <a:t>unc</a:t>
                      </a:r>
                      <a:r>
                        <a:rPr sz="1800" spc="-10" dirty="0">
                          <a:latin typeface="Calibri"/>
                          <a:cs typeface="Calibri"/>
                        </a:rPr>
                        <a:t>t</a:t>
                      </a:r>
                      <a:r>
                        <a:rPr sz="1800" spc="-5" dirty="0">
                          <a:latin typeface="Calibri"/>
                          <a:cs typeface="Calibri"/>
                        </a:rPr>
                        <a:t>ionali</a:t>
                      </a:r>
                      <a:r>
                        <a:rPr sz="1800" spc="-10" dirty="0">
                          <a:latin typeface="Calibri"/>
                          <a:cs typeface="Calibri"/>
                        </a:rPr>
                        <a:t>t</a:t>
                      </a:r>
                      <a:r>
                        <a:rPr sz="1800" spc="-5" dirty="0">
                          <a:latin typeface="Calibri"/>
                          <a:cs typeface="Calibri"/>
                        </a:rPr>
                        <a:t>ies,  </a:t>
                      </a:r>
                      <a:r>
                        <a:rPr sz="1800" spc="-10" dirty="0">
                          <a:latin typeface="Calibri"/>
                          <a:cs typeface="Calibri"/>
                        </a:rPr>
                        <a:t>Visualization,  Reporting</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0"/>
                        </a:spcBef>
                      </a:pPr>
                      <a:r>
                        <a:rPr sz="1800" spc="-10" dirty="0">
                          <a:latin typeface="Calibri"/>
                          <a:cs typeface="Calibri"/>
                        </a:rPr>
                        <a:t>Data</a:t>
                      </a:r>
                      <a:r>
                        <a:rPr sz="1800" spc="-5" dirty="0">
                          <a:latin typeface="Calibri"/>
                          <a:cs typeface="Calibri"/>
                        </a:rPr>
                        <a:t> Management</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0"/>
                        </a:spcBef>
                      </a:pPr>
                      <a:r>
                        <a:rPr sz="1800" dirty="0">
                          <a:latin typeface="Calibri"/>
                          <a:cs typeface="Calibri"/>
                        </a:rPr>
                        <a:t>MySQL,</a:t>
                      </a:r>
                      <a:r>
                        <a:rPr sz="1800" spc="-15" dirty="0">
                          <a:latin typeface="Calibri"/>
                          <a:cs typeface="Calibri"/>
                        </a:rPr>
                        <a:t> </a:t>
                      </a:r>
                      <a:r>
                        <a:rPr sz="1800" spc="-5" dirty="0">
                          <a:latin typeface="Calibri"/>
                          <a:cs typeface="Calibri"/>
                        </a:rPr>
                        <a:t>MongoDB</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6355" marR="398780">
                        <a:lnSpc>
                          <a:spcPct val="100000"/>
                        </a:lnSpc>
                        <a:spcBef>
                          <a:spcPts val="130"/>
                        </a:spcBef>
                      </a:pPr>
                      <a:r>
                        <a:rPr sz="1800" spc="-5" dirty="0">
                          <a:latin typeface="Calibri"/>
                          <a:cs typeface="Calibri"/>
                        </a:rPr>
                        <a:t>DB management </a:t>
                      </a:r>
                      <a:r>
                        <a:rPr sz="1800" dirty="0">
                          <a:latin typeface="Calibri"/>
                          <a:cs typeface="Calibri"/>
                        </a:rPr>
                        <a:t>&amp; </a:t>
                      </a:r>
                      <a:r>
                        <a:rPr sz="1800" spc="-10" dirty="0">
                          <a:latin typeface="Calibri"/>
                          <a:cs typeface="Calibri"/>
                        </a:rPr>
                        <a:t>administration, </a:t>
                      </a:r>
                      <a:r>
                        <a:rPr sz="1800" spc="-5" dirty="0">
                          <a:latin typeface="Calibri"/>
                          <a:cs typeface="Calibri"/>
                        </a:rPr>
                        <a:t>query  optimization,</a:t>
                      </a:r>
                      <a:r>
                        <a:rPr sz="1800" spc="5" dirty="0">
                          <a:latin typeface="Calibri"/>
                          <a:cs typeface="Calibri"/>
                        </a:rPr>
                        <a:t> </a:t>
                      </a:r>
                      <a:r>
                        <a:rPr sz="1800" spc="-10" dirty="0">
                          <a:latin typeface="Calibri"/>
                          <a:cs typeface="Calibri"/>
                        </a:rPr>
                        <a:t>indexing</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66205">
                <a:tc vMerge="1">
                  <a:txBody>
                    <a:bodyPr/>
                    <a:lstStyle/>
                    <a:p>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0"/>
                        </a:spcBef>
                      </a:pPr>
                      <a:r>
                        <a:rPr sz="1800" spc="-10" dirty="0">
                          <a:latin typeface="Calibri"/>
                          <a:cs typeface="Calibri"/>
                        </a:rPr>
                        <a:t>Backend</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0"/>
                        </a:spcBef>
                      </a:pPr>
                      <a:r>
                        <a:rPr sz="1800" spc="-5" dirty="0">
                          <a:latin typeface="Calibri"/>
                          <a:cs typeface="Calibri"/>
                        </a:rPr>
                        <a:t>Python</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6355">
                        <a:lnSpc>
                          <a:spcPct val="100000"/>
                        </a:lnSpc>
                        <a:spcBef>
                          <a:spcPts val="130"/>
                        </a:spcBef>
                      </a:pPr>
                      <a:r>
                        <a:rPr sz="1800" spc="-5" dirty="0">
                          <a:latin typeface="Calibri"/>
                          <a:cs typeface="Calibri"/>
                        </a:rPr>
                        <a:t>Django, </a:t>
                      </a:r>
                      <a:r>
                        <a:rPr sz="1800" dirty="0">
                          <a:latin typeface="Calibri"/>
                          <a:cs typeface="Calibri"/>
                        </a:rPr>
                        <a:t>API</a:t>
                      </a:r>
                      <a:r>
                        <a:rPr sz="1800" spc="-35" dirty="0">
                          <a:latin typeface="Calibri"/>
                          <a:cs typeface="Calibri"/>
                        </a:rPr>
                        <a:t> </a:t>
                      </a:r>
                      <a:r>
                        <a:rPr sz="1800" spc="-10" dirty="0">
                          <a:latin typeface="Calibri"/>
                          <a:cs typeface="Calibri"/>
                        </a:rPr>
                        <a:t>integrations</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459812">
                <a:tc vMerge="1">
                  <a:txBody>
                    <a:bodyPr/>
                    <a:lstStyle/>
                    <a:p>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marR="306070">
                        <a:lnSpc>
                          <a:spcPct val="100000"/>
                        </a:lnSpc>
                        <a:spcBef>
                          <a:spcPts val="130"/>
                        </a:spcBef>
                      </a:pPr>
                      <a:r>
                        <a:rPr sz="1800" spc="-10" dirty="0">
                          <a:latin typeface="Calibri"/>
                          <a:cs typeface="Calibri"/>
                        </a:rPr>
                        <a:t>Front </a:t>
                      </a:r>
                      <a:r>
                        <a:rPr sz="1800" dirty="0">
                          <a:latin typeface="Calibri"/>
                          <a:cs typeface="Calibri"/>
                        </a:rPr>
                        <a:t>End</a:t>
                      </a:r>
                      <a:r>
                        <a:rPr sz="1800" spc="-65" dirty="0">
                          <a:latin typeface="Calibri"/>
                          <a:cs typeface="Calibri"/>
                        </a:rPr>
                        <a:t> </a:t>
                      </a:r>
                      <a:r>
                        <a:rPr sz="1800" spc="-5" dirty="0">
                          <a:latin typeface="Calibri"/>
                          <a:cs typeface="Calibri"/>
                        </a:rPr>
                        <a:t>and  </a:t>
                      </a:r>
                      <a:r>
                        <a:rPr sz="1800" spc="-10" dirty="0">
                          <a:latin typeface="Calibri"/>
                          <a:cs typeface="Calibri"/>
                        </a:rPr>
                        <a:t>Visualization</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0"/>
                        </a:spcBef>
                      </a:pPr>
                      <a:r>
                        <a:rPr sz="1800" dirty="0">
                          <a:latin typeface="Calibri"/>
                          <a:cs typeface="Calibri"/>
                        </a:rPr>
                        <a:t>HTML, CSS, </a:t>
                      </a:r>
                      <a:r>
                        <a:rPr sz="1800" spc="-5" dirty="0">
                          <a:latin typeface="Calibri"/>
                          <a:cs typeface="Calibri"/>
                        </a:rPr>
                        <a:t>JS/JSX,</a:t>
                      </a:r>
                      <a:r>
                        <a:rPr sz="1800" spc="-70" dirty="0">
                          <a:latin typeface="Calibri"/>
                          <a:cs typeface="Calibri"/>
                        </a:rPr>
                        <a:t> </a:t>
                      </a:r>
                      <a:r>
                        <a:rPr sz="1800" spc="-10" dirty="0">
                          <a:latin typeface="Calibri"/>
                          <a:cs typeface="Calibri"/>
                        </a:rPr>
                        <a:t>D3/Tableau</a:t>
                      </a:r>
                      <a:endParaRPr sz="1800" dirty="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6355" marR="554355">
                        <a:lnSpc>
                          <a:spcPct val="100000"/>
                        </a:lnSpc>
                        <a:spcBef>
                          <a:spcPts val="130"/>
                        </a:spcBef>
                      </a:pPr>
                      <a:r>
                        <a:rPr sz="1800" spc="-5" dirty="0">
                          <a:latin typeface="Calibri"/>
                          <a:cs typeface="Calibri"/>
                        </a:rPr>
                        <a:t>React, </a:t>
                      </a:r>
                      <a:r>
                        <a:rPr sz="1800" spc="-10" dirty="0">
                          <a:latin typeface="Calibri"/>
                          <a:cs typeface="Calibri"/>
                        </a:rPr>
                        <a:t>Bootstrap, </a:t>
                      </a:r>
                      <a:r>
                        <a:rPr sz="1800" spc="-5" dirty="0">
                          <a:latin typeface="Calibri"/>
                          <a:cs typeface="Calibri"/>
                        </a:rPr>
                        <a:t>web design, mobile  optimization, </a:t>
                      </a:r>
                      <a:r>
                        <a:rPr sz="1800" spc="-10" dirty="0">
                          <a:latin typeface="Calibri"/>
                          <a:cs typeface="Calibri"/>
                        </a:rPr>
                        <a:t>data</a:t>
                      </a:r>
                      <a:r>
                        <a:rPr sz="1800" dirty="0">
                          <a:latin typeface="Calibri"/>
                          <a:cs typeface="Calibri"/>
                        </a:rPr>
                        <a:t> </a:t>
                      </a:r>
                      <a:r>
                        <a:rPr sz="1800" spc="-5" dirty="0">
                          <a:latin typeface="Calibri"/>
                          <a:cs typeface="Calibri"/>
                        </a:rPr>
                        <a:t>viz</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653417">
                <a:tc vMerge="1">
                  <a:txBody>
                    <a:bodyPr/>
                    <a:lstStyle/>
                    <a:p>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0"/>
                        </a:spcBef>
                      </a:pPr>
                      <a:r>
                        <a:rPr sz="1800" spc="-5" dirty="0">
                          <a:latin typeface="Calibri"/>
                          <a:cs typeface="Calibri"/>
                        </a:rPr>
                        <a:t>Security</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0"/>
                        </a:spcBef>
                      </a:pPr>
                      <a:r>
                        <a:rPr sz="1800" spc="-5" dirty="0">
                          <a:latin typeface="Calibri"/>
                          <a:cs typeface="Calibri"/>
                        </a:rPr>
                        <a:t>Monitoring,</a:t>
                      </a:r>
                      <a:r>
                        <a:rPr sz="1800" spc="5" dirty="0">
                          <a:latin typeface="Calibri"/>
                          <a:cs typeface="Calibri"/>
                        </a:rPr>
                        <a:t> </a:t>
                      </a:r>
                      <a:r>
                        <a:rPr sz="1800" spc="-10" dirty="0">
                          <a:latin typeface="Calibri"/>
                          <a:cs typeface="Calibri"/>
                        </a:rPr>
                        <a:t>testing</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6355" marR="91440">
                        <a:lnSpc>
                          <a:spcPct val="100000"/>
                        </a:lnSpc>
                        <a:spcBef>
                          <a:spcPts val="130"/>
                        </a:spcBef>
                      </a:pPr>
                      <a:r>
                        <a:rPr sz="1800" dirty="0">
                          <a:latin typeface="Calibri"/>
                          <a:cs typeface="Calibri"/>
                        </a:rPr>
                        <a:t>MySQL </a:t>
                      </a:r>
                      <a:r>
                        <a:rPr sz="1800" spc="-5" dirty="0">
                          <a:latin typeface="Calibri"/>
                          <a:cs typeface="Calibri"/>
                        </a:rPr>
                        <a:t>view </a:t>
                      </a:r>
                      <a:r>
                        <a:rPr sz="1800" dirty="0">
                          <a:latin typeface="Calibri"/>
                          <a:cs typeface="Calibri"/>
                        </a:rPr>
                        <a:t>and </a:t>
                      </a:r>
                      <a:r>
                        <a:rPr sz="1800" spc="-5" dirty="0">
                          <a:latin typeface="Calibri"/>
                          <a:cs typeface="Calibri"/>
                        </a:rPr>
                        <a:t>table-level </a:t>
                      </a:r>
                      <a:r>
                        <a:rPr sz="1800" spc="-10" dirty="0">
                          <a:latin typeface="Calibri"/>
                          <a:cs typeface="Calibri"/>
                        </a:rPr>
                        <a:t>controls, </a:t>
                      </a:r>
                      <a:r>
                        <a:rPr sz="1800" spc="-5" dirty="0">
                          <a:latin typeface="Calibri"/>
                          <a:cs typeface="Calibri"/>
                        </a:rPr>
                        <a:t>Cloudflare,  </a:t>
                      </a:r>
                      <a:r>
                        <a:rPr sz="1800" dirty="0">
                          <a:latin typeface="Calibri"/>
                          <a:cs typeface="Calibri"/>
                        </a:rPr>
                        <a:t>API </a:t>
                      </a:r>
                      <a:r>
                        <a:rPr sz="1800" spc="-15" dirty="0">
                          <a:latin typeface="Calibri"/>
                          <a:cs typeface="Calibri"/>
                        </a:rPr>
                        <a:t>rate </a:t>
                      </a:r>
                      <a:r>
                        <a:rPr sz="1800" spc="-5" dirty="0">
                          <a:latin typeface="Calibri"/>
                          <a:cs typeface="Calibri"/>
                        </a:rPr>
                        <a:t>limiting, XSS </a:t>
                      </a:r>
                      <a:r>
                        <a:rPr sz="1800" dirty="0">
                          <a:latin typeface="Calibri"/>
                          <a:cs typeface="Calibri"/>
                        </a:rPr>
                        <a:t>and SQL </a:t>
                      </a:r>
                      <a:r>
                        <a:rPr sz="1800" spc="-5" dirty="0">
                          <a:latin typeface="Calibri"/>
                          <a:cs typeface="Calibri"/>
                        </a:rPr>
                        <a:t>injection testing,  full </a:t>
                      </a:r>
                      <a:r>
                        <a:rPr sz="1800" spc="-10" dirty="0">
                          <a:latin typeface="Calibri"/>
                          <a:cs typeface="Calibri"/>
                        </a:rPr>
                        <a:t>stack </a:t>
                      </a:r>
                      <a:r>
                        <a:rPr sz="1800" spc="-5" dirty="0">
                          <a:latin typeface="Calibri"/>
                          <a:cs typeface="Calibri"/>
                        </a:rPr>
                        <a:t>access</a:t>
                      </a:r>
                      <a:r>
                        <a:rPr sz="1800" spc="15" dirty="0">
                          <a:latin typeface="Calibri"/>
                          <a:cs typeface="Calibri"/>
                        </a:rPr>
                        <a:t> </a:t>
                      </a:r>
                      <a:r>
                        <a:rPr sz="1800" spc="-10" dirty="0">
                          <a:latin typeface="Calibri"/>
                          <a:cs typeface="Calibri"/>
                        </a:rPr>
                        <a:t>controls</a:t>
                      </a:r>
                      <a:endParaRPr sz="1800" dirty="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459811">
                <a:tc vMerge="1">
                  <a:txBody>
                    <a:bodyPr/>
                    <a:lstStyle/>
                    <a:p>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marR="275590">
                        <a:lnSpc>
                          <a:spcPct val="100000"/>
                        </a:lnSpc>
                        <a:spcBef>
                          <a:spcPts val="130"/>
                        </a:spcBef>
                      </a:pPr>
                      <a:r>
                        <a:rPr sz="1800" spc="-10" dirty="0">
                          <a:latin typeface="Calibri"/>
                          <a:cs typeface="Calibri"/>
                        </a:rPr>
                        <a:t>Systems  </a:t>
                      </a:r>
                      <a:r>
                        <a:rPr sz="1800" dirty="0">
                          <a:latin typeface="Calibri"/>
                          <a:cs typeface="Calibri"/>
                        </a:rPr>
                        <a:t>A</a:t>
                      </a:r>
                      <a:r>
                        <a:rPr sz="1800" spc="-5" dirty="0">
                          <a:latin typeface="Calibri"/>
                          <a:cs typeface="Calibri"/>
                        </a:rPr>
                        <a:t>d</a:t>
                      </a:r>
                      <a:r>
                        <a:rPr sz="1800" dirty="0">
                          <a:latin typeface="Calibri"/>
                          <a:cs typeface="Calibri"/>
                        </a:rPr>
                        <a:t>m</a:t>
                      </a:r>
                      <a:r>
                        <a:rPr sz="1800" spc="-5" dirty="0">
                          <a:latin typeface="Calibri"/>
                          <a:cs typeface="Calibri"/>
                        </a:rPr>
                        <a:t>in</a:t>
                      </a:r>
                      <a:r>
                        <a:rPr sz="1800" spc="-10" dirty="0">
                          <a:latin typeface="Calibri"/>
                          <a:cs typeface="Calibri"/>
                        </a:rPr>
                        <a:t>i</a:t>
                      </a:r>
                      <a:r>
                        <a:rPr sz="1800" spc="-15" dirty="0">
                          <a:latin typeface="Calibri"/>
                          <a:cs typeface="Calibri"/>
                        </a:rPr>
                        <a:t>s</a:t>
                      </a:r>
                      <a:r>
                        <a:rPr sz="1800" spc="-10" dirty="0">
                          <a:latin typeface="Calibri"/>
                          <a:cs typeface="Calibri"/>
                        </a:rPr>
                        <a:t>t</a:t>
                      </a:r>
                      <a:r>
                        <a:rPr sz="1800" spc="-20" dirty="0">
                          <a:latin typeface="Calibri"/>
                          <a:cs typeface="Calibri"/>
                        </a:rPr>
                        <a:t>r</a:t>
                      </a:r>
                      <a:r>
                        <a:rPr sz="1800" spc="-15" dirty="0">
                          <a:latin typeface="Calibri"/>
                          <a:cs typeface="Calibri"/>
                        </a:rPr>
                        <a:t>a</a:t>
                      </a:r>
                      <a:r>
                        <a:rPr sz="1800" spc="-10" dirty="0">
                          <a:latin typeface="Calibri"/>
                          <a:cs typeface="Calibri"/>
                        </a:rPr>
                        <a:t>t</a:t>
                      </a:r>
                      <a:r>
                        <a:rPr sz="1800" spc="-5" dirty="0">
                          <a:latin typeface="Calibri"/>
                          <a:cs typeface="Calibri"/>
                        </a:rPr>
                        <a:t>io</a:t>
                      </a:r>
                      <a:r>
                        <a:rPr sz="1800" dirty="0">
                          <a:latin typeface="Calibri"/>
                          <a:cs typeface="Calibri"/>
                        </a:rPr>
                        <a:t>n</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marR="154940">
                        <a:lnSpc>
                          <a:spcPct val="100000"/>
                        </a:lnSpc>
                        <a:spcBef>
                          <a:spcPts val="130"/>
                        </a:spcBef>
                      </a:pPr>
                      <a:r>
                        <a:rPr sz="1800" spc="-5" dirty="0">
                          <a:latin typeface="Calibri"/>
                          <a:cs typeface="Calibri"/>
                        </a:rPr>
                        <a:t>PowerShell, task scheduling,  monitoring, </a:t>
                      </a:r>
                      <a:r>
                        <a:rPr sz="1800" spc="-10" dirty="0">
                          <a:latin typeface="Calibri"/>
                          <a:cs typeface="Calibri"/>
                        </a:rPr>
                        <a:t>notification</a:t>
                      </a:r>
                      <a:endParaRPr sz="1800" dirty="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6355">
                        <a:lnSpc>
                          <a:spcPct val="100000"/>
                        </a:lnSpc>
                        <a:spcBef>
                          <a:spcPts val="130"/>
                        </a:spcBef>
                      </a:pPr>
                      <a:r>
                        <a:rPr sz="1800" spc="-10" dirty="0">
                          <a:latin typeface="Calibri"/>
                          <a:cs typeface="Calibri"/>
                        </a:rPr>
                        <a:t>Virtualization, </a:t>
                      </a:r>
                      <a:r>
                        <a:rPr sz="1800" dirty="0">
                          <a:latin typeface="Calibri"/>
                          <a:cs typeface="Calibri"/>
                        </a:rPr>
                        <a:t>IIS, </a:t>
                      </a:r>
                      <a:r>
                        <a:rPr sz="1800" spc="-10" dirty="0">
                          <a:latin typeface="Calibri"/>
                          <a:cs typeface="Calibri"/>
                        </a:rPr>
                        <a:t>intrusion</a:t>
                      </a:r>
                      <a:r>
                        <a:rPr sz="1800" spc="40" dirty="0">
                          <a:latin typeface="Calibri"/>
                          <a:cs typeface="Calibri"/>
                        </a:rPr>
                        <a:t> </a:t>
                      </a:r>
                      <a:r>
                        <a:rPr sz="1800" spc="-10" dirty="0">
                          <a:latin typeface="Calibri"/>
                          <a:cs typeface="Calibri"/>
                        </a:rPr>
                        <a:t>detection</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459812">
                <a:tc vMerge="1">
                  <a:txBody>
                    <a:bodyPr/>
                    <a:lstStyle/>
                    <a:p>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0"/>
                        </a:spcBef>
                      </a:pPr>
                      <a:r>
                        <a:rPr sz="1800" spc="-5" dirty="0">
                          <a:latin typeface="Calibri"/>
                          <a:cs typeface="Calibri"/>
                        </a:rPr>
                        <a:t>Cloud</a:t>
                      </a:r>
                      <a:endParaRPr sz="1800">
                        <a:latin typeface="Calibri"/>
                        <a:cs typeface="Calibri"/>
                      </a:endParaRPr>
                    </a:p>
                    <a:p>
                      <a:pPr marL="45720">
                        <a:lnSpc>
                          <a:spcPct val="100000"/>
                        </a:lnSpc>
                        <a:spcBef>
                          <a:spcPts val="5"/>
                        </a:spcBef>
                      </a:pPr>
                      <a:r>
                        <a:rPr sz="1800" spc="-10" dirty="0">
                          <a:latin typeface="Calibri"/>
                          <a:cs typeface="Calibri"/>
                        </a:rPr>
                        <a:t>Administration</a:t>
                      </a:r>
                      <a:endParaRPr sz="18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0"/>
                        </a:spcBef>
                      </a:pPr>
                      <a:r>
                        <a:rPr sz="1800" spc="-10" dirty="0">
                          <a:latin typeface="Calibri"/>
                          <a:cs typeface="Calibri"/>
                        </a:rPr>
                        <a:t>Website hosting</a:t>
                      </a:r>
                      <a:endParaRPr sz="1800" dirty="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6355">
                        <a:lnSpc>
                          <a:spcPct val="100000"/>
                        </a:lnSpc>
                        <a:spcBef>
                          <a:spcPts val="130"/>
                        </a:spcBef>
                      </a:pPr>
                      <a:r>
                        <a:rPr sz="1800" spc="-10" dirty="0">
                          <a:latin typeface="Calibri"/>
                          <a:cs typeface="Calibri"/>
                        </a:rPr>
                        <a:t>Azure/AWS/Google </a:t>
                      </a:r>
                      <a:r>
                        <a:rPr sz="1800" spc="-5" dirty="0">
                          <a:latin typeface="Calibri"/>
                          <a:cs typeface="Calibri"/>
                        </a:rPr>
                        <a:t>Cloud, domain </a:t>
                      </a:r>
                      <a:r>
                        <a:rPr sz="1800" spc="-15" dirty="0">
                          <a:latin typeface="Calibri"/>
                          <a:cs typeface="Calibri"/>
                        </a:rPr>
                        <a:t>registry,</a:t>
                      </a:r>
                      <a:r>
                        <a:rPr sz="1800" spc="20" dirty="0">
                          <a:latin typeface="Calibri"/>
                          <a:cs typeface="Calibri"/>
                        </a:rPr>
                        <a:t> </a:t>
                      </a:r>
                      <a:r>
                        <a:rPr sz="1800" spc="-5" dirty="0">
                          <a:latin typeface="Calibri"/>
                          <a:cs typeface="Calibri"/>
                        </a:rPr>
                        <a:t>load</a:t>
                      </a:r>
                      <a:endParaRPr sz="1800" dirty="0">
                        <a:latin typeface="Calibri"/>
                        <a:cs typeface="Calibri"/>
                      </a:endParaRPr>
                    </a:p>
                    <a:p>
                      <a:pPr marL="46355">
                        <a:lnSpc>
                          <a:spcPct val="100000"/>
                        </a:lnSpc>
                        <a:spcBef>
                          <a:spcPts val="5"/>
                        </a:spcBef>
                      </a:pPr>
                      <a:r>
                        <a:rPr sz="1800" spc="-5" dirty="0">
                          <a:latin typeface="Calibri"/>
                          <a:cs typeface="Calibri"/>
                        </a:rPr>
                        <a:t>balancing, </a:t>
                      </a:r>
                      <a:r>
                        <a:rPr sz="1800" dirty="0">
                          <a:latin typeface="Calibri"/>
                          <a:cs typeface="Calibri"/>
                        </a:rPr>
                        <a:t>logging, </a:t>
                      </a:r>
                      <a:r>
                        <a:rPr sz="1800" spc="-5" dirty="0">
                          <a:latin typeface="Calibri"/>
                          <a:cs typeface="Calibri"/>
                        </a:rPr>
                        <a:t>cloud</a:t>
                      </a:r>
                      <a:r>
                        <a:rPr sz="1800" spc="-55" dirty="0">
                          <a:latin typeface="Calibri"/>
                          <a:cs typeface="Calibri"/>
                        </a:rPr>
                        <a:t> </a:t>
                      </a:r>
                      <a:r>
                        <a:rPr sz="1800" spc="-5" dirty="0">
                          <a:latin typeface="Calibri"/>
                          <a:cs typeface="Calibri"/>
                        </a:rPr>
                        <a:t>security</a:t>
                      </a:r>
                      <a:endParaRPr sz="1800" dirty="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66225">
                <a:tc vMerge="1">
                  <a:txBody>
                    <a:bodyPr/>
                    <a:lstStyle/>
                    <a:p>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5"/>
                        </a:spcBef>
                      </a:pPr>
                      <a:r>
                        <a:rPr sz="1800" spc="-5" dirty="0">
                          <a:latin typeface="Calibri"/>
                          <a:cs typeface="Calibri"/>
                        </a:rPr>
                        <a:t>Ongoing</a:t>
                      </a:r>
                      <a:r>
                        <a:rPr sz="1800" spc="-25" dirty="0">
                          <a:latin typeface="Calibri"/>
                          <a:cs typeface="Calibri"/>
                        </a:rPr>
                        <a:t> </a:t>
                      </a:r>
                      <a:r>
                        <a:rPr sz="1800" spc="-5" dirty="0">
                          <a:latin typeface="Calibri"/>
                          <a:cs typeface="Calibri"/>
                        </a:rPr>
                        <a:t>Support</a:t>
                      </a:r>
                      <a:endParaRPr sz="1800">
                        <a:latin typeface="Calibri"/>
                        <a:cs typeface="Calibri"/>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720">
                        <a:lnSpc>
                          <a:spcPct val="100000"/>
                        </a:lnSpc>
                        <a:spcBef>
                          <a:spcPts val="135"/>
                        </a:spcBef>
                      </a:pPr>
                      <a:r>
                        <a:rPr sz="1800" spc="-5" dirty="0">
                          <a:latin typeface="Calibri"/>
                          <a:cs typeface="Calibri"/>
                        </a:rPr>
                        <a:t>Optimization,</a:t>
                      </a:r>
                      <a:r>
                        <a:rPr sz="1800" dirty="0">
                          <a:latin typeface="Calibri"/>
                          <a:cs typeface="Calibri"/>
                        </a:rPr>
                        <a:t> </a:t>
                      </a:r>
                      <a:r>
                        <a:rPr sz="1800" spc="-10" dirty="0">
                          <a:latin typeface="Calibri"/>
                          <a:cs typeface="Calibri"/>
                        </a:rPr>
                        <a:t>Refactoring</a:t>
                      </a:r>
                      <a:endParaRPr sz="1800">
                        <a:latin typeface="Calibri"/>
                        <a:cs typeface="Calibri"/>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8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bl>
          </a:graphicData>
        </a:graphic>
      </p:graphicFrame>
      <p:sp>
        <p:nvSpPr>
          <p:cNvPr id="5" name="Rectangle 4">
            <a:extLst>
              <a:ext uri="{FF2B5EF4-FFF2-40B4-BE49-F238E27FC236}">
                <a16:creationId xmlns:a16="http://schemas.microsoft.com/office/drawing/2014/main" id="{B008A09C-F328-4C48-AD48-5091F7B62CE2}"/>
              </a:ext>
            </a:extLst>
          </p:cNvPr>
          <p:cNvSpPr/>
          <p:nvPr/>
        </p:nvSpPr>
        <p:spPr>
          <a:xfrm>
            <a:off x="3409623" y="6519446"/>
            <a:ext cx="5476307" cy="338554"/>
          </a:xfrm>
          <a:prstGeom prst="rect">
            <a:avLst/>
          </a:prstGeom>
        </p:spPr>
        <p:txBody>
          <a:bodyPr wrap="none">
            <a:spAutoFit/>
          </a:bodyPr>
          <a:lstStyle/>
          <a:p>
            <a:pPr marL="12700">
              <a:lnSpc>
                <a:spcPct val="100000"/>
              </a:lnSpc>
              <a:spcBef>
                <a:spcPts val="95"/>
              </a:spcBef>
            </a:pPr>
            <a:r>
              <a:rPr lang="en-US" sz="1600" b="1" spc="-15" dirty="0">
                <a:cs typeface="Calibri"/>
              </a:rPr>
              <a:t>Table </a:t>
            </a:r>
            <a:r>
              <a:rPr lang="en-US" sz="1600" b="1" spc="-5" dirty="0">
                <a:cs typeface="Calibri"/>
              </a:rPr>
              <a:t>9. Summary of </a:t>
            </a:r>
            <a:r>
              <a:rPr lang="en-US" sz="1600" b="1" spc="-10" dirty="0">
                <a:cs typeface="Calibri"/>
              </a:rPr>
              <a:t>Required Competencies for </a:t>
            </a:r>
            <a:r>
              <a:rPr lang="en-US" sz="1600" b="1" spc="-5" dirty="0">
                <a:cs typeface="Calibri"/>
              </a:rPr>
              <a:t>each</a:t>
            </a:r>
            <a:r>
              <a:rPr lang="en-US" sz="1600" b="1" spc="20" dirty="0">
                <a:cs typeface="Calibri"/>
              </a:rPr>
              <a:t> </a:t>
            </a:r>
            <a:r>
              <a:rPr lang="en-US" sz="1600" b="1" spc="-10" dirty="0">
                <a:cs typeface="Calibri"/>
              </a:rPr>
              <a:t>Feature</a:t>
            </a:r>
            <a:endParaRPr lang="en-US" sz="1600" dirty="0">
              <a:cs typeface="Calibri"/>
            </a:endParaRPr>
          </a:p>
        </p:txBody>
      </p:sp>
      <p:sp>
        <p:nvSpPr>
          <p:cNvPr id="3" name="Slide Number Placeholder 2">
            <a:extLst>
              <a:ext uri="{FF2B5EF4-FFF2-40B4-BE49-F238E27FC236}">
                <a16:creationId xmlns:a16="http://schemas.microsoft.com/office/drawing/2014/main" id="{A5DB2CDE-6932-49D5-BEA7-472110776A89}"/>
              </a:ext>
            </a:extLst>
          </p:cNvPr>
          <p:cNvSpPr>
            <a:spLocks noGrp="1"/>
          </p:cNvSpPr>
          <p:nvPr>
            <p:ph type="sldNum" sz="quarter" idx="12"/>
          </p:nvPr>
        </p:nvSpPr>
        <p:spPr/>
        <p:txBody>
          <a:bodyPr/>
          <a:lstStyle/>
          <a:p>
            <a:fld id="{177C4D40-1286-46A5-8E5F-0B6E4324D2BA}" type="slidenum">
              <a:rPr lang="en-US" smtClean="0"/>
              <a:t>58</a:t>
            </a:fld>
            <a:endParaRPr lang="en-US"/>
          </a:p>
        </p:txBody>
      </p:sp>
    </p:spTree>
    <p:extLst>
      <p:ext uri="{BB962C8B-B14F-4D97-AF65-F5344CB8AC3E}">
        <p14:creationId xmlns:p14="http://schemas.microsoft.com/office/powerpoint/2010/main" val="199921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Preparation – Recommended Environment for Security and Privacy Research: Infrastructure</a:t>
            </a:r>
          </a:p>
        </p:txBody>
      </p:sp>
      <p:sp>
        <p:nvSpPr>
          <p:cNvPr id="3" name="Content Placeholder 2"/>
          <p:cNvSpPr>
            <a:spLocks noGrp="1"/>
          </p:cNvSpPr>
          <p:nvPr>
            <p:ph idx="1"/>
          </p:nvPr>
        </p:nvSpPr>
        <p:spPr/>
        <p:txBody>
          <a:bodyPr>
            <a:normAutofit lnSpcReduction="10000"/>
          </a:bodyPr>
          <a:lstStyle/>
          <a:p>
            <a:r>
              <a:rPr lang="en-US" dirty="0"/>
              <a:t>Browser</a:t>
            </a:r>
          </a:p>
          <a:p>
            <a:pPr lvl="1"/>
            <a:r>
              <a:rPr lang="en-US" dirty="0"/>
              <a:t>T</a:t>
            </a:r>
            <a:r>
              <a:rPr lang="en-US" altLang="zh-CN" dirty="0"/>
              <a:t>or Browser: An interface to connect dark web.</a:t>
            </a:r>
          </a:p>
          <a:p>
            <a:pPr lvl="1"/>
            <a:r>
              <a:rPr lang="en-US" dirty="0" err="1"/>
              <a:t>FireFox</a:t>
            </a:r>
            <a:r>
              <a:rPr lang="en-US" dirty="0"/>
              <a:t> Browser (Optional)</a:t>
            </a:r>
          </a:p>
          <a:p>
            <a:r>
              <a:rPr lang="en-US" dirty="0"/>
              <a:t>Operation System</a:t>
            </a:r>
          </a:p>
          <a:p>
            <a:pPr lvl="1"/>
            <a:r>
              <a:rPr lang="en-US" dirty="0"/>
              <a:t>Windows</a:t>
            </a:r>
          </a:p>
          <a:p>
            <a:pPr lvl="1"/>
            <a:r>
              <a:rPr lang="en-US" dirty="0"/>
              <a:t>Linux: Ubuntu (Recommended), etc.</a:t>
            </a:r>
          </a:p>
          <a:p>
            <a:r>
              <a:rPr lang="en-US" dirty="0"/>
              <a:t>Database</a:t>
            </a:r>
          </a:p>
          <a:p>
            <a:pPr lvl="1"/>
            <a:r>
              <a:rPr lang="en-US" dirty="0"/>
              <a:t>MySQL Workbench: A visual interface for MySQL database. </a:t>
            </a:r>
          </a:p>
          <a:p>
            <a:pPr lvl="1"/>
            <a:r>
              <a:rPr lang="en-US" dirty="0"/>
              <a:t>MongoDB</a:t>
            </a:r>
          </a:p>
          <a:p>
            <a:r>
              <a:rPr lang="en-US" dirty="0"/>
              <a:t>File Viewer</a:t>
            </a:r>
          </a:p>
          <a:p>
            <a:pPr lvl="1"/>
            <a:r>
              <a:rPr lang="en-US" dirty="0"/>
              <a:t>Notepad++</a:t>
            </a:r>
          </a:p>
          <a:p>
            <a:endParaRPr lang="en-US" dirty="0"/>
          </a:p>
        </p:txBody>
      </p:sp>
      <p:sp>
        <p:nvSpPr>
          <p:cNvPr id="4" name="Slide Number Placeholder 3"/>
          <p:cNvSpPr>
            <a:spLocks noGrp="1"/>
          </p:cNvSpPr>
          <p:nvPr>
            <p:ph type="sldNum" sz="quarter" idx="12"/>
          </p:nvPr>
        </p:nvSpPr>
        <p:spPr/>
        <p:txBody>
          <a:bodyPr/>
          <a:lstStyle/>
          <a:p>
            <a:fld id="{070FEC0F-20C5-497A-AFA9-E6EB40398B7D}" type="slidenum">
              <a:rPr lang="en-US" smtClean="0"/>
              <a:t>6</a:t>
            </a:fld>
            <a:endParaRPr lang="en-US"/>
          </a:p>
        </p:txBody>
      </p:sp>
      <p:pic>
        <p:nvPicPr>
          <p:cNvPr id="6" name="Picture 5">
            <a:extLst>
              <a:ext uri="{FF2B5EF4-FFF2-40B4-BE49-F238E27FC236}">
                <a16:creationId xmlns:a16="http://schemas.microsoft.com/office/drawing/2014/main" id="{49A45154-BEEE-493A-AF14-EA0083FCF7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1826" y="3828240"/>
            <a:ext cx="1018213" cy="1018213"/>
          </a:xfrm>
          <a:prstGeom prst="rect">
            <a:avLst/>
          </a:prstGeom>
        </p:spPr>
      </p:pic>
      <p:pic>
        <p:nvPicPr>
          <p:cNvPr id="7" name="Picture 6">
            <a:extLst>
              <a:ext uri="{FF2B5EF4-FFF2-40B4-BE49-F238E27FC236}">
                <a16:creationId xmlns:a16="http://schemas.microsoft.com/office/drawing/2014/main" id="{B0E5DBC2-1197-4D97-97BD-6880D664E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7021" y="1829985"/>
            <a:ext cx="967821" cy="967821"/>
          </a:xfrm>
          <a:prstGeom prst="rect">
            <a:avLst/>
          </a:prstGeom>
        </p:spPr>
      </p:pic>
    </p:spTree>
    <p:extLst>
      <p:ext uri="{BB962C8B-B14F-4D97-AF65-F5344CB8AC3E}">
        <p14:creationId xmlns:p14="http://schemas.microsoft.com/office/powerpoint/2010/main" val="96374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Recommended Environment for Security and Privacy Research: Programming Tools</a:t>
            </a:r>
          </a:p>
        </p:txBody>
      </p:sp>
      <p:sp>
        <p:nvSpPr>
          <p:cNvPr id="3" name="Content Placeholder 2"/>
          <p:cNvSpPr>
            <a:spLocks noGrp="1"/>
          </p:cNvSpPr>
          <p:nvPr>
            <p:ph idx="1"/>
          </p:nvPr>
        </p:nvSpPr>
        <p:spPr/>
        <p:txBody>
          <a:bodyPr/>
          <a:lstStyle/>
          <a:p>
            <a:r>
              <a:rPr lang="en-US" dirty="0"/>
              <a:t>Python</a:t>
            </a:r>
          </a:p>
          <a:p>
            <a:pPr lvl="1"/>
            <a:r>
              <a:rPr lang="en-US" dirty="0"/>
              <a:t>Version: 2.7 or 3.x</a:t>
            </a:r>
          </a:p>
          <a:p>
            <a:pPr lvl="1"/>
            <a:r>
              <a:rPr lang="en-US" dirty="0"/>
              <a:t>Integrated Development Environment (IDE)</a:t>
            </a:r>
          </a:p>
          <a:p>
            <a:pPr lvl="2"/>
            <a:r>
              <a:rPr lang="en-US" dirty="0"/>
              <a:t>Sublime Text 3, Atom, </a:t>
            </a:r>
            <a:r>
              <a:rPr lang="en-US" dirty="0" err="1"/>
              <a:t>Redeo</a:t>
            </a:r>
            <a:r>
              <a:rPr lang="en-US" dirty="0"/>
              <a:t>, </a:t>
            </a:r>
            <a:r>
              <a:rPr lang="en-US" dirty="0" err="1"/>
              <a:t>PyCharm</a:t>
            </a:r>
            <a:r>
              <a:rPr lang="en-US" dirty="0"/>
              <a:t>, etc.</a:t>
            </a:r>
          </a:p>
          <a:p>
            <a:pPr lvl="2"/>
            <a:r>
              <a:rPr lang="en-US" dirty="0" err="1"/>
              <a:t>Jupyter</a:t>
            </a:r>
            <a:r>
              <a:rPr lang="en-US" dirty="0"/>
              <a:t> Notebook: A web application to execute code and debugging</a:t>
            </a:r>
          </a:p>
          <a:p>
            <a:pPr lvl="1"/>
            <a:r>
              <a:rPr lang="en-US" dirty="0"/>
              <a:t>Libraries</a:t>
            </a:r>
          </a:p>
          <a:p>
            <a:pPr lvl="2"/>
            <a:r>
              <a:rPr lang="en-US" dirty="0"/>
              <a:t>Database Connection: </a:t>
            </a:r>
            <a:r>
              <a:rPr lang="en-US" dirty="0" err="1"/>
              <a:t>mysql</a:t>
            </a:r>
            <a:r>
              <a:rPr lang="en-US" dirty="0"/>
              <a:t>-connector, </a:t>
            </a:r>
            <a:r>
              <a:rPr lang="en-US" dirty="0" err="1"/>
              <a:t>pymongo</a:t>
            </a:r>
            <a:endParaRPr lang="en-US" dirty="0"/>
          </a:p>
          <a:p>
            <a:pPr lvl="2"/>
            <a:r>
              <a:rPr lang="en-US" dirty="0"/>
              <a:t>Data Collection: </a:t>
            </a:r>
            <a:r>
              <a:rPr lang="en-US" dirty="0" err="1"/>
              <a:t>Scrapy</a:t>
            </a:r>
            <a:r>
              <a:rPr lang="en-US" dirty="0"/>
              <a:t>, Selenium, Beautiful Soup</a:t>
            </a:r>
          </a:p>
          <a:p>
            <a:pPr lvl="1"/>
            <a:r>
              <a:rPr lang="en-US" dirty="0"/>
              <a:t>Environment Management</a:t>
            </a:r>
          </a:p>
          <a:p>
            <a:pPr lvl="2"/>
            <a:r>
              <a:rPr lang="en-US" b="1" dirty="0"/>
              <a:t>Anaconda:</a:t>
            </a:r>
            <a:r>
              <a:rPr lang="en-US" dirty="0"/>
              <a:t> Manage multiple versions of Python programs on your PC</a:t>
            </a:r>
          </a:p>
          <a:p>
            <a:pPr lvl="2"/>
            <a:r>
              <a:rPr lang="en-US" b="1" dirty="0"/>
              <a:t>pip:</a:t>
            </a:r>
            <a:r>
              <a:rPr lang="en-US" dirty="0"/>
              <a:t> Tool to easily  install and update needed libraries. </a:t>
            </a:r>
          </a:p>
          <a:p>
            <a:endParaRPr lang="en-US" dirty="0"/>
          </a:p>
        </p:txBody>
      </p:sp>
      <p:sp>
        <p:nvSpPr>
          <p:cNvPr id="4" name="Slide Number Placeholder 3"/>
          <p:cNvSpPr>
            <a:spLocks noGrp="1"/>
          </p:cNvSpPr>
          <p:nvPr>
            <p:ph type="sldNum" sz="quarter" idx="12"/>
          </p:nvPr>
        </p:nvSpPr>
        <p:spPr/>
        <p:txBody>
          <a:bodyPr/>
          <a:lstStyle/>
          <a:p>
            <a:fld id="{070FEC0F-20C5-497A-AFA9-E6EB40398B7D}" type="slidenum">
              <a:rPr lang="en-US" smtClean="0"/>
              <a:t>7</a:t>
            </a:fld>
            <a:endParaRPr lang="en-US"/>
          </a:p>
        </p:txBody>
      </p:sp>
      <p:pic>
        <p:nvPicPr>
          <p:cNvPr id="5" name="Picture 4">
            <a:extLst>
              <a:ext uri="{FF2B5EF4-FFF2-40B4-BE49-F238E27FC236}">
                <a16:creationId xmlns:a16="http://schemas.microsoft.com/office/drawing/2014/main" id="{7E21235D-365C-4404-BBFC-7EE026E66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418" y="2242411"/>
            <a:ext cx="2918070" cy="985638"/>
          </a:xfrm>
          <a:prstGeom prst="rect">
            <a:avLst/>
          </a:prstGeom>
        </p:spPr>
      </p:pic>
    </p:spTree>
    <p:extLst>
      <p:ext uri="{BB962C8B-B14F-4D97-AF65-F5344CB8AC3E}">
        <p14:creationId xmlns:p14="http://schemas.microsoft.com/office/powerpoint/2010/main" val="381650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Recommended Environment for Security and Privacy Research: Data Analytics-specific Packages</a:t>
            </a:r>
          </a:p>
        </p:txBody>
      </p:sp>
      <p:sp>
        <p:nvSpPr>
          <p:cNvPr id="3" name="Content Placeholder 2"/>
          <p:cNvSpPr>
            <a:spLocks noGrp="1"/>
          </p:cNvSpPr>
          <p:nvPr>
            <p:ph idx="1"/>
          </p:nvPr>
        </p:nvSpPr>
        <p:spPr>
          <a:xfrm>
            <a:off x="838200" y="1825625"/>
            <a:ext cx="10515600" cy="4895850"/>
          </a:xfrm>
        </p:spPr>
        <p:txBody>
          <a:bodyPr>
            <a:normAutofit/>
          </a:bodyPr>
          <a:lstStyle/>
          <a:p>
            <a:r>
              <a:rPr lang="en-US" dirty="0"/>
              <a:t>Data analytics includes preprocessing, model construction, and visualization.</a:t>
            </a:r>
          </a:p>
          <a:p>
            <a:pPr lvl="1"/>
            <a:r>
              <a:rPr lang="en-US" dirty="0"/>
              <a:t>Preprocessing</a:t>
            </a:r>
          </a:p>
          <a:p>
            <a:pPr lvl="2"/>
            <a:r>
              <a:rPr lang="en-US" dirty="0"/>
              <a:t>NumPy, Pandas, Regular Expression</a:t>
            </a:r>
          </a:p>
          <a:p>
            <a:pPr lvl="1"/>
            <a:r>
              <a:rPr lang="en-US" dirty="0"/>
              <a:t>Model Construction: </a:t>
            </a:r>
          </a:p>
          <a:p>
            <a:pPr lvl="2"/>
            <a:r>
              <a:rPr lang="en-US" b="1" dirty="0" err="1"/>
              <a:t>Scikit</a:t>
            </a:r>
            <a:r>
              <a:rPr lang="en-US" b="1" dirty="0"/>
              <a:t>-learn</a:t>
            </a:r>
            <a:r>
              <a:rPr lang="en-US" dirty="0"/>
              <a:t>: A package to easily implement classic machine learning algorithms. </a:t>
            </a:r>
          </a:p>
          <a:p>
            <a:pPr lvl="2"/>
            <a:r>
              <a:rPr lang="en-US" b="1" dirty="0" err="1"/>
              <a:t>TensorFlow</a:t>
            </a:r>
            <a:r>
              <a:rPr lang="en-US" b="1" dirty="0"/>
              <a:t>:</a:t>
            </a:r>
            <a:r>
              <a:rPr lang="en-US" dirty="0"/>
              <a:t> A powerful deep learning library supported by Google.</a:t>
            </a:r>
          </a:p>
          <a:p>
            <a:pPr lvl="2"/>
            <a:r>
              <a:rPr lang="en-US" b="1" dirty="0" err="1"/>
              <a:t>Keras</a:t>
            </a:r>
            <a:r>
              <a:rPr lang="en-US" b="1" dirty="0"/>
              <a:t>:</a:t>
            </a:r>
            <a:r>
              <a:rPr lang="en-US" dirty="0"/>
              <a:t> Assist users to quickly build neural network by </a:t>
            </a:r>
            <a:r>
              <a:rPr lang="en-US" dirty="0" err="1"/>
              <a:t>TensorFlow</a:t>
            </a:r>
            <a:endParaRPr lang="en-US" dirty="0"/>
          </a:p>
          <a:p>
            <a:pPr lvl="2"/>
            <a:r>
              <a:rPr lang="en-US" b="1" dirty="0" err="1"/>
              <a:t>PyTorch</a:t>
            </a:r>
            <a:r>
              <a:rPr lang="en-US" b="1" dirty="0"/>
              <a:t>:</a:t>
            </a:r>
            <a:r>
              <a:rPr lang="en-US" dirty="0"/>
              <a:t> Facebook’s deep learning framework</a:t>
            </a:r>
          </a:p>
          <a:p>
            <a:pPr lvl="1"/>
            <a:r>
              <a:rPr lang="en-US" dirty="0"/>
              <a:t>Visualization:</a:t>
            </a:r>
          </a:p>
          <a:p>
            <a:pPr lvl="2"/>
            <a:r>
              <a:rPr lang="en-US" b="1" dirty="0" err="1"/>
              <a:t>Tableu</a:t>
            </a:r>
            <a:r>
              <a:rPr lang="en-US" b="1" dirty="0"/>
              <a:t>:</a:t>
            </a:r>
            <a:r>
              <a:rPr lang="en-US" dirty="0"/>
              <a:t> A flexible and easy-to-use data visualization tool.</a:t>
            </a:r>
          </a:p>
          <a:p>
            <a:pPr lvl="2"/>
            <a:r>
              <a:rPr lang="en-US" b="1" dirty="0"/>
              <a:t>Python and R libraries:</a:t>
            </a:r>
            <a:r>
              <a:rPr lang="en-US" dirty="0"/>
              <a:t> Matplotlib</a:t>
            </a:r>
          </a:p>
          <a:p>
            <a:pPr lvl="2"/>
            <a:r>
              <a:rPr lang="en-US" b="1" dirty="0" err="1"/>
              <a:t>NetworkX</a:t>
            </a:r>
            <a:r>
              <a:rPr lang="en-US" b="1" dirty="0"/>
              <a:t>:</a:t>
            </a:r>
            <a:r>
              <a:rPr lang="en-US" dirty="0"/>
              <a:t> A powerful tool for creation, manipulation, and study of complex networks </a:t>
            </a:r>
          </a:p>
          <a:p>
            <a:endParaRPr lang="en-US" dirty="0"/>
          </a:p>
        </p:txBody>
      </p:sp>
      <p:sp>
        <p:nvSpPr>
          <p:cNvPr id="4" name="Slide Number Placeholder 3"/>
          <p:cNvSpPr>
            <a:spLocks noGrp="1"/>
          </p:cNvSpPr>
          <p:nvPr>
            <p:ph type="sldNum" sz="quarter" idx="12"/>
          </p:nvPr>
        </p:nvSpPr>
        <p:spPr/>
        <p:txBody>
          <a:bodyPr/>
          <a:lstStyle/>
          <a:p>
            <a:fld id="{070FEC0F-20C5-497A-AFA9-E6EB40398B7D}" type="slidenum">
              <a:rPr lang="en-US" smtClean="0"/>
              <a:t>8</a:t>
            </a:fld>
            <a:endParaRPr lang="en-US"/>
          </a:p>
        </p:txBody>
      </p:sp>
      <p:pic>
        <p:nvPicPr>
          <p:cNvPr id="6" name="Graphic 5">
            <a:extLst>
              <a:ext uri="{FF2B5EF4-FFF2-40B4-BE49-F238E27FC236}">
                <a16:creationId xmlns:a16="http://schemas.microsoft.com/office/drawing/2014/main" id="{C5A358B0-DC60-4C80-870B-69F862A7C12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99696" y="4514641"/>
            <a:ext cx="2013283" cy="450525"/>
          </a:xfrm>
          <a:prstGeom prst="rect">
            <a:avLst/>
          </a:prstGeom>
        </p:spPr>
      </p:pic>
      <p:pic>
        <p:nvPicPr>
          <p:cNvPr id="9" name="Picture 8">
            <a:extLst>
              <a:ext uri="{FF2B5EF4-FFF2-40B4-BE49-F238E27FC236}">
                <a16:creationId xmlns:a16="http://schemas.microsoft.com/office/drawing/2014/main" id="{128EDE02-C1AF-4F09-B834-25A3D38E2E73}"/>
              </a:ext>
            </a:extLst>
          </p:cNvPr>
          <p:cNvPicPr>
            <a:picLocks noChangeAspect="1"/>
          </p:cNvPicPr>
          <p:nvPr/>
        </p:nvPicPr>
        <p:blipFill>
          <a:blip r:embed="rId4"/>
          <a:stretch>
            <a:fillRect/>
          </a:stretch>
        </p:blipFill>
        <p:spPr>
          <a:xfrm>
            <a:off x="9599697" y="3646039"/>
            <a:ext cx="2102068" cy="609600"/>
          </a:xfrm>
          <a:prstGeom prst="rect">
            <a:avLst/>
          </a:prstGeom>
        </p:spPr>
      </p:pic>
    </p:spTree>
    <p:extLst>
      <p:ext uri="{BB962C8B-B14F-4D97-AF65-F5344CB8AC3E}">
        <p14:creationId xmlns:p14="http://schemas.microsoft.com/office/powerpoint/2010/main" val="300995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Modules</a:t>
            </a:r>
          </a:p>
        </p:txBody>
      </p:sp>
      <p:sp>
        <p:nvSpPr>
          <p:cNvPr id="3" name="Content Placeholder 2"/>
          <p:cNvSpPr>
            <a:spLocks noGrp="1"/>
          </p:cNvSpPr>
          <p:nvPr>
            <p:ph idx="1"/>
          </p:nvPr>
        </p:nvSpPr>
        <p:spPr/>
        <p:txBody>
          <a:bodyPr>
            <a:normAutofit lnSpcReduction="10000"/>
          </a:bodyPr>
          <a:lstStyle/>
          <a:p>
            <a:r>
              <a:rPr lang="en-US" dirty="0"/>
              <a:t>Based on the current security and privacy analytics research in the AI Lab, this training session encompasses two learning modules.</a:t>
            </a:r>
          </a:p>
          <a:p>
            <a:pPr lvl="1"/>
            <a:r>
              <a:rPr lang="en-US" sz="2600" b="1" dirty="0"/>
              <a:t>Module 1:</a:t>
            </a:r>
            <a:r>
              <a:rPr lang="en-US" sz="2600" dirty="0"/>
              <a:t> Dark Web Analytics</a:t>
            </a:r>
          </a:p>
          <a:p>
            <a:pPr lvl="1"/>
            <a:r>
              <a:rPr lang="en-US" sz="2600" b="1" dirty="0"/>
              <a:t>Module 2:</a:t>
            </a:r>
            <a:r>
              <a:rPr lang="en-US" sz="2600" dirty="0"/>
              <a:t> Privacy Analytics</a:t>
            </a:r>
          </a:p>
          <a:p>
            <a:r>
              <a:rPr lang="en-US" dirty="0"/>
              <a:t>Module 1 covers Dark Web, live demo of Dark Web collection, and Hacker Asset Portal. </a:t>
            </a:r>
            <a:endParaRPr lang="en-US" strike="sngStrike" dirty="0"/>
          </a:p>
          <a:p>
            <a:r>
              <a:rPr lang="en-US" dirty="0"/>
              <a:t>Module 2 covers Personally Identifiable Information (PII) Collection, PII analytics, and PII Portal.</a:t>
            </a:r>
            <a:endParaRPr lang="en-US" strike="sngStrike" dirty="0"/>
          </a:p>
          <a:p>
            <a:r>
              <a:rPr lang="en-US" dirty="0"/>
              <a:t>Members of the CICI project can benefit from the materials. The infrastructure and principles are common across all projects.</a:t>
            </a:r>
          </a:p>
        </p:txBody>
      </p:sp>
      <p:sp>
        <p:nvSpPr>
          <p:cNvPr id="4" name="Slide Number Placeholder 3"/>
          <p:cNvSpPr>
            <a:spLocks noGrp="1"/>
          </p:cNvSpPr>
          <p:nvPr>
            <p:ph type="sldNum" sz="quarter" idx="12"/>
          </p:nvPr>
        </p:nvSpPr>
        <p:spPr/>
        <p:txBody>
          <a:bodyPr/>
          <a:lstStyle/>
          <a:p>
            <a:fld id="{177C4D40-1286-46A5-8E5F-0B6E4324D2BA}" type="slidenum">
              <a:rPr lang="en-US" smtClean="0"/>
              <a:t>9</a:t>
            </a:fld>
            <a:endParaRPr lang="en-US"/>
          </a:p>
        </p:txBody>
      </p:sp>
    </p:spTree>
    <p:extLst>
      <p:ext uri="{BB962C8B-B14F-4D97-AF65-F5344CB8AC3E}">
        <p14:creationId xmlns:p14="http://schemas.microsoft.com/office/powerpoint/2010/main" val="804852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9014</TotalTime>
  <Words>5608</Words>
  <Application>Microsoft Office PowerPoint</Application>
  <PresentationFormat>Widescreen</PresentationFormat>
  <Paragraphs>843</Paragraphs>
  <Slides>58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Cambria Math</vt:lpstr>
      <vt:lpstr>Times New Roman</vt:lpstr>
      <vt:lpstr>Office Theme</vt:lpstr>
      <vt:lpstr>PowerPoint Presentation</vt:lpstr>
      <vt:lpstr>Training Overview</vt:lpstr>
      <vt:lpstr>Introduction</vt:lpstr>
      <vt:lpstr>Introduction – Importance of Data Collection</vt:lpstr>
      <vt:lpstr>Preparation – Recommended Environment for Security and Privacy Research</vt:lpstr>
      <vt:lpstr>Preparation – Recommended Environment for Security and Privacy Research: Infrastructure</vt:lpstr>
      <vt:lpstr>Preparation – Recommended Environment for Security and Privacy Research: Programming Tools</vt:lpstr>
      <vt:lpstr>Preparation – Recommended Environment for Security and Privacy Research: Data Analytics-specific Packages</vt:lpstr>
      <vt:lpstr>Learning Modules</vt:lpstr>
      <vt:lpstr>PowerPoint Presentation</vt:lpstr>
      <vt:lpstr>M1 – Dark Web Analytics: Agenda &amp; Learning Goals</vt:lpstr>
      <vt:lpstr>M1 – Dark Web Analytics: Overview</vt:lpstr>
      <vt:lpstr>M1 – Dark Net Marketplaces (DNMs)</vt:lpstr>
      <vt:lpstr>M1 – Dark Net Marketplaces: Available Information</vt:lpstr>
      <vt:lpstr>M1 – Hacker Forums</vt:lpstr>
      <vt:lpstr>M1 – Hacker Forums:  Available Information</vt:lpstr>
      <vt:lpstr>M1 –  Carding Shops</vt:lpstr>
      <vt:lpstr>M1 – Carding Shops: Available Information</vt:lpstr>
      <vt:lpstr>M1 – Carding Shops: Available Information (cont’d)</vt:lpstr>
      <vt:lpstr>M1 – Live Demo: Dark Web Crawling, Parsing, and Storage</vt:lpstr>
      <vt:lpstr>M1 – Live Demo: Crawler</vt:lpstr>
      <vt:lpstr>M1 – Live Demo: Crawler (cont’d)</vt:lpstr>
      <vt:lpstr>M1 – Live Demo: Parser</vt:lpstr>
      <vt:lpstr>M1 – Live Demo: Storage</vt:lpstr>
      <vt:lpstr>M1: Hacker Asset Portal (HAP) Demo</vt:lpstr>
      <vt:lpstr>M1: HAP - Features </vt:lpstr>
      <vt:lpstr>M1: HAP Design</vt:lpstr>
      <vt:lpstr>M1: Hacker Asset Portal Demo</vt:lpstr>
      <vt:lpstr>M1: Hacker Asset Portal Demo - Features</vt:lpstr>
      <vt:lpstr>M1: Hacker Asset Portal Demo - Features</vt:lpstr>
      <vt:lpstr>M1: Hacker Asset Portal Demo - Features</vt:lpstr>
      <vt:lpstr>PowerPoint Presentation</vt:lpstr>
      <vt:lpstr>M2 – Privacy Analytics: Agenda &amp; Learning Goals</vt:lpstr>
      <vt:lpstr>M2 – Privacy Analytics: Overview</vt:lpstr>
      <vt:lpstr>M2 – PII Collection: Data Breach Monitoring System</vt:lpstr>
      <vt:lpstr>M2 – PII Collection: Data Breach Monitoring System</vt:lpstr>
      <vt:lpstr>M2 –  PII Collection: Data Breach Monitoring System</vt:lpstr>
      <vt:lpstr>M2 – PII Collection: Data Breach Monitoring System</vt:lpstr>
      <vt:lpstr>M2 – PII Collection: Data Breach Monitoring System</vt:lpstr>
      <vt:lpstr>M2 – PII Collection: Surface Web and Deep Web</vt:lpstr>
      <vt:lpstr>M2 – PII Collection: Surface Web and Deep Web</vt:lpstr>
      <vt:lpstr>M2 – Surface Web: People Search Engines</vt:lpstr>
      <vt:lpstr>M2 – Surface Web: People Search Engines</vt:lpstr>
      <vt:lpstr>M2 – Deep Web: Social Media Collection</vt:lpstr>
      <vt:lpstr>M2 – Deep Web: Social Media Collection (Instagram)</vt:lpstr>
      <vt:lpstr>M2 – Deep Web: Social Media Collection (Instagram)</vt:lpstr>
      <vt:lpstr>M2 –Entity Resolution</vt:lpstr>
      <vt:lpstr>M2 –Entity Resolution</vt:lpstr>
      <vt:lpstr>M2 –Privacy Risk Assessment</vt:lpstr>
      <vt:lpstr>M2 –Privacy Risk Assessment</vt:lpstr>
      <vt:lpstr>M2 – PII Portal Design and Planning</vt:lpstr>
      <vt:lpstr>M2 – PII Portal Design</vt:lpstr>
      <vt:lpstr>PowerPoint Presentation</vt:lpstr>
      <vt:lpstr>PowerPoint Presentation</vt:lpstr>
      <vt:lpstr>PowerPoint Presentation</vt:lpstr>
      <vt:lpstr>PowerPoint Presentation</vt:lpstr>
      <vt:lpstr>PowerPoint Presentation</vt:lpstr>
      <vt:lpstr>M2 – PII Portal Design and Planning: Required Skills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Ebrahimi, Mohammadreza - (ebrahimi)</dc:creator>
  <cp:lastModifiedBy>Ebrahimi, Mohammadreza - (ebrahimi)</cp:lastModifiedBy>
  <cp:revision>416</cp:revision>
  <cp:lastPrinted>2019-09-12T16:48:19Z</cp:lastPrinted>
  <dcterms:created xsi:type="dcterms:W3CDTF">2019-09-09T15:42:00Z</dcterms:created>
  <dcterms:modified xsi:type="dcterms:W3CDTF">2020-09-12T16:34:20Z</dcterms:modified>
</cp:coreProperties>
</file>