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62" r:id="rId2"/>
    <p:sldId id="512" r:id="rId3"/>
    <p:sldId id="526" r:id="rId4"/>
    <p:sldId id="529" r:id="rId5"/>
    <p:sldId id="528" r:id="rId6"/>
    <p:sldId id="533" r:id="rId7"/>
    <p:sldId id="530" r:id="rId8"/>
    <p:sldId id="535" r:id="rId9"/>
    <p:sldId id="536" r:id="rId10"/>
    <p:sldId id="537" r:id="rId11"/>
    <p:sldId id="538" r:id="rId12"/>
    <p:sldId id="539" r:id="rId13"/>
    <p:sldId id="541" r:id="rId14"/>
    <p:sldId id="523" r:id="rId15"/>
  </p:sldIdLst>
  <p:sldSz cx="9144000" cy="5143500" type="screen16x9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0A0EE6E-F9E9-41D5-A2B3-AF4910833F49}">
          <p14:sldIdLst>
            <p14:sldId id="462"/>
            <p14:sldId id="512"/>
            <p14:sldId id="526"/>
            <p14:sldId id="529"/>
            <p14:sldId id="528"/>
            <p14:sldId id="533"/>
            <p14:sldId id="530"/>
            <p14:sldId id="535"/>
            <p14:sldId id="536"/>
            <p14:sldId id="537"/>
            <p14:sldId id="538"/>
            <p14:sldId id="539"/>
            <p14:sldId id="541"/>
            <p14:sldId id="5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1">
          <p15:clr>
            <a:srgbClr val="A4A3A4"/>
          </p15:clr>
        </p15:guide>
        <p15:guide id="2" pos="2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Poole" initials="MP" lastIdx="1" clrIdx="0">
    <p:extLst>
      <p:ext uri="{19B8F6BF-5375-455C-9EA6-DF929625EA0E}">
        <p15:presenceInfo xmlns:p15="http://schemas.microsoft.com/office/powerpoint/2012/main" userId="S-1-5-21-1645522239-963894560-682003330-268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AB0520"/>
    <a:srgbClr val="333333"/>
    <a:srgbClr val="C8D9D8"/>
    <a:srgbClr val="6F868D"/>
    <a:srgbClr val="83B1E3"/>
    <a:srgbClr val="0686EF"/>
    <a:srgbClr val="FAD7AA"/>
    <a:srgbClr val="8BBEE2"/>
    <a:srgbClr val="BE0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11" autoAdjust="0"/>
    <p:restoredTop sz="87338" autoAdjust="0"/>
  </p:normalViewPr>
  <p:slideViewPr>
    <p:cSldViewPr snapToGrid="0">
      <p:cViewPr varScale="1">
        <p:scale>
          <a:sx n="128" d="100"/>
          <a:sy n="128" d="100"/>
        </p:scale>
        <p:origin x="324" y="102"/>
      </p:cViewPr>
      <p:guideLst>
        <p:guide orient="horz" pos="311"/>
        <p:guide pos="2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7F501-77C5-4231-9117-1453CDBD1CDF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E6385-6669-4D72-9544-8BD59488CE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10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3684C-F081-544B-8C90-A5795DCABDF2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DD33-2A06-9443-920E-9A8794B892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8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06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54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20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75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0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4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1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9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97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43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6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3206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31336"/>
            <a:ext cx="6400800" cy="828662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8CD09-1EE7-8745-AB3C-21E7A359E5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3" y="4015014"/>
            <a:ext cx="2256972" cy="1128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 rot="10800000">
            <a:off x="4137891" y="864008"/>
            <a:ext cx="868218" cy="2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36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765443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 rot="10800000">
            <a:off x="4119418" y="785908"/>
            <a:ext cx="868218" cy="286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>
            <a:off x="4137891" y="23988"/>
            <a:ext cx="868218" cy="2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68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50387" y="2157897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1" hasCustomPrompt="1"/>
          </p:nvPr>
        </p:nvSpPr>
        <p:spPr>
          <a:xfrm>
            <a:off x="930172" y="1817064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0C234B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 rot="10800000">
            <a:off x="4119418" y="785908"/>
            <a:ext cx="868218" cy="28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>
            <a:off x="4137891" y="23988"/>
            <a:ext cx="868218" cy="2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 rot="10800000">
            <a:off x="4119418" y="785908"/>
            <a:ext cx="868218" cy="286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>
            <a:off x="4137891" y="23988"/>
            <a:ext cx="868218" cy="2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3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 sz="3400" b="0" i="0" baseline="0">
                <a:latin typeface="Times New Roman"/>
              </a:defRPr>
            </a:lvl1pPr>
          </a:lstStyle>
          <a:p>
            <a:r>
              <a:rPr lang="en-US" dirty="0" smtClean="0"/>
              <a:t>STATEMENT PARAGRAPH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3672"/>
            <a:ext cx="6400800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C234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800" b="1" dirty="0" smtClean="0">
                <a:solidFill>
                  <a:srgbClr val="C8D9D8"/>
                </a:solidFill>
              </a:rPr>
              <a:t>This is what the text would look</a:t>
            </a:r>
            <a:r>
              <a:rPr lang="en-US" sz="1800" b="1" baseline="0" dirty="0" smtClean="0">
                <a:solidFill>
                  <a:srgbClr val="C8D9D8"/>
                </a:solidFill>
              </a:rPr>
              <a:t> like in a paragraph. This is what the text would look like in a paragraph. This is what the text would look like.</a:t>
            </a:r>
            <a:endParaRPr lang="en-US" sz="1800" b="1" dirty="0">
              <a:solidFill>
                <a:srgbClr val="C8D9D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0AC-9194-3147-91C1-7FC7FBA87A1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i="0" baseline="0">
                <a:solidFill>
                  <a:srgbClr val="C8D9D8"/>
                </a:solidFill>
                <a:latin typeface="+mj-lt"/>
                <a:ea typeface="+mj-ea"/>
                <a:cs typeface="+mj-cs"/>
                <a:sym typeface="Calibri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 rot="10800000">
            <a:off x="4119418" y="785908"/>
            <a:ext cx="868218" cy="2863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>
            <a:off x="4137891" y="23988"/>
            <a:ext cx="868218" cy="2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3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 bwMode="auto">
          <a:xfrm>
            <a:off x="4641547" y="1350987"/>
            <a:ext cx="3291626" cy="20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800"/>
              </a:spcBef>
              <a:spcAft>
                <a:spcPct val="0"/>
              </a:spcAft>
              <a:buNone/>
              <a:defRPr sz="2000" baseline="0">
                <a:solidFill>
                  <a:srgbClr val="FFFFFF"/>
                </a:solidFill>
                <a:latin typeface="+mn-lt"/>
                <a:ea typeface="+mn-ea"/>
                <a:cs typeface="Times New Roman"/>
                <a:sym typeface="Calibri" charset="0"/>
              </a:defRPr>
            </a:lvl1pPr>
            <a:lvl2pPr marL="457200" indent="0" algn="ctr" rtl="0" eaLnBrk="0" fontAlgn="base" hangingPunct="0">
              <a:spcBef>
                <a:spcPts val="700"/>
              </a:spcBef>
              <a:spcAft>
                <a:spcPct val="0"/>
              </a:spcAft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3pPr>
            <a:lvl4pPr marL="13716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4pPr>
            <a:lvl5pPr marL="18288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5pPr>
            <a:lvl6pPr marL="22860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432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2004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576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1575377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 rot="10800000">
            <a:off x="4119418" y="785908"/>
            <a:ext cx="868218" cy="286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>
            <a:off x="4137891" y="23988"/>
            <a:ext cx="868218" cy="2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44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0C234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 rot="10800000">
            <a:off x="4119418" y="785908"/>
            <a:ext cx="868218" cy="2863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8" t="66073" r="13232" b="27664"/>
          <a:stretch/>
        </p:blipFill>
        <p:spPr>
          <a:xfrm>
            <a:off x="4137891" y="23988"/>
            <a:ext cx="868218" cy="2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71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 algn="l"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109775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0C234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549862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80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97025"/>
            <a:ext cx="77724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Calibri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Calibri" charset="0"/>
              </a:rPr>
              <a:t>Click to edit Master text styles</a:t>
            </a:r>
          </a:p>
          <a:p>
            <a:pPr lvl="1"/>
            <a:r>
              <a:rPr lang="en-US" dirty="0">
                <a:sym typeface="Calibri" charset="0"/>
              </a:rPr>
              <a:t>Second level</a:t>
            </a:r>
          </a:p>
          <a:p>
            <a:pPr lvl="2"/>
            <a:r>
              <a:rPr lang="en-US" dirty="0">
                <a:sym typeface="Calibri" charset="0"/>
              </a:rPr>
              <a:t>Third level</a:t>
            </a:r>
          </a:p>
          <a:p>
            <a:pPr lvl="3"/>
            <a:r>
              <a:rPr lang="en-US" dirty="0">
                <a:sym typeface="Calibri" charset="0"/>
              </a:rPr>
              <a:t>Fourth level</a:t>
            </a:r>
          </a:p>
          <a:p>
            <a:pPr lvl="4"/>
            <a:r>
              <a:rPr lang="en-US" dirty="0">
                <a:sym typeface="Calibri" charset="0"/>
              </a:rPr>
              <a:t>Fifth level</a:t>
            </a:r>
          </a:p>
        </p:txBody>
      </p:sp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18" y="4825556"/>
            <a:ext cx="575518" cy="317944"/>
          </a:xfrm>
          <a:prstGeom prst="rect">
            <a:avLst/>
          </a:prstGeom>
        </p:spPr>
      </p:pic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9B76813-089B-5346-A50D-90CF445FC7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77" r:id="rId3"/>
    <p:sldLayoutId id="2147483687" r:id="rId4"/>
    <p:sldLayoutId id="2147483708" r:id="rId5"/>
    <p:sldLayoutId id="2147483678" r:id="rId6"/>
    <p:sldLayoutId id="2147483692" r:id="rId7"/>
    <p:sldLayoutId id="2147483709" r:id="rId8"/>
    <p:sldLayoutId id="2147483710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>
          <a:solidFill>
            <a:srgbClr val="0C234B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buFontTx/>
        <a:buBlip>
          <a:blip r:embed="rId12"/>
        </a:buBlip>
        <a:defRPr sz="2000">
          <a:solidFill>
            <a:srgbClr val="0C234B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ctr" rtl="0" eaLnBrk="0" fontAlgn="base" hangingPunct="0">
        <a:spcBef>
          <a:spcPts val="700"/>
        </a:spcBef>
        <a:spcAft>
          <a:spcPct val="0"/>
        </a:spcAft>
        <a:buFontTx/>
        <a:buBlip>
          <a:blip r:embed="rId12"/>
        </a:buBlip>
        <a:defRPr sz="1600">
          <a:solidFill>
            <a:srgbClr val="0C234B"/>
          </a:solidFill>
          <a:latin typeface="+mn-lt"/>
          <a:ea typeface="+mn-ea"/>
          <a:cs typeface="+mn-cs"/>
          <a:sym typeface="Calibri" charset="0"/>
        </a:defRPr>
      </a:lvl2pPr>
      <a:lvl3pPr marL="1047750" indent="-171450" algn="ctr" rtl="0" eaLnBrk="0" fontAlgn="base" hangingPunct="0">
        <a:spcBef>
          <a:spcPts val="600"/>
        </a:spcBef>
        <a:spcAft>
          <a:spcPct val="0"/>
        </a:spcAft>
        <a:buFontTx/>
        <a:buBlip>
          <a:blip r:embed="rId12"/>
        </a:buBlip>
        <a:defRPr sz="1200">
          <a:solidFill>
            <a:srgbClr val="0C234B"/>
          </a:solidFill>
          <a:latin typeface="+mn-lt"/>
          <a:ea typeface="+mn-ea"/>
          <a:cs typeface="+mn-cs"/>
          <a:sym typeface="Calibri" charset="0"/>
        </a:defRPr>
      </a:lvl3pPr>
      <a:lvl4pPr marL="1504950" indent="-171450" algn="ctr" rtl="0" eaLnBrk="0" fontAlgn="base" hangingPunct="0">
        <a:spcBef>
          <a:spcPts val="500"/>
        </a:spcBef>
        <a:spcAft>
          <a:spcPct val="0"/>
        </a:spcAft>
        <a:buFontTx/>
        <a:buBlip>
          <a:blip r:embed="rId12"/>
        </a:buBlip>
        <a:defRPr sz="1200">
          <a:solidFill>
            <a:srgbClr val="0C234B"/>
          </a:solidFill>
          <a:latin typeface="+mn-lt"/>
          <a:ea typeface="+mn-ea"/>
          <a:cs typeface="+mn-cs"/>
          <a:sym typeface="Calibri" charset="0"/>
        </a:defRPr>
      </a:lvl4pPr>
      <a:lvl5pPr marL="1962150" indent="-171450" algn="ctr" rtl="0" eaLnBrk="0" fontAlgn="base" hangingPunct="0">
        <a:spcBef>
          <a:spcPts val="500"/>
        </a:spcBef>
        <a:spcAft>
          <a:spcPct val="0"/>
        </a:spcAft>
        <a:buFontTx/>
        <a:buBlip>
          <a:blip r:embed="rId12"/>
        </a:buBlip>
        <a:defRPr sz="1200">
          <a:solidFill>
            <a:srgbClr val="0C234B"/>
          </a:solidFill>
          <a:latin typeface="+mn-lt"/>
          <a:ea typeface="+mn-ea"/>
          <a:cs typeface="+mn-cs"/>
          <a:sym typeface="Calibri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hyperlink" Target="mailto:pklempay@email.arizona.edu" TargetMode="External"/><Relationship Id="rId4" Type="http://schemas.openxmlformats.org/officeDocument/2006/relationships/hyperlink" Target="mailto:melissapoole@eller.arizona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Resume Webinar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89126"/>
            <a:ext cx="6400800" cy="82866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Eller MBA Career Management</a:t>
            </a:r>
          </a:p>
          <a:p>
            <a:r>
              <a:rPr lang="en-US" dirty="0" smtClean="0"/>
              <a:t>2019</a:t>
            </a:r>
            <a:endParaRPr lang="en-US" dirty="0" smtClean="0"/>
          </a:p>
          <a:p>
            <a:endParaRPr lang="en-US" sz="1800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94">
        <p:fade/>
      </p:transition>
    </mc:Choice>
    <mc:Fallback xmlns="">
      <p:transition spd="med" advTm="44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Professional Experience Example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96462" y="1006083"/>
            <a:ext cx="7585538" cy="29717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 did </a:t>
            </a:r>
            <a:r>
              <a:rPr lang="en-US" dirty="0"/>
              <a:t>I</a:t>
            </a:r>
            <a:r>
              <a:rPr lang="en-US" dirty="0" smtClean="0"/>
              <a:t> do?</a:t>
            </a:r>
          </a:p>
          <a:p>
            <a:pPr lvl="1"/>
            <a:r>
              <a:rPr lang="en-US" dirty="0" smtClean="0"/>
              <a:t>Example: Developed strategic level marketing analysis</a:t>
            </a:r>
          </a:p>
          <a:p>
            <a:r>
              <a:rPr lang="en-US" dirty="0" smtClean="0"/>
              <a:t>How did </a:t>
            </a:r>
            <a:r>
              <a:rPr lang="en-US" dirty="0"/>
              <a:t>I</a:t>
            </a:r>
            <a:r>
              <a:rPr lang="en-US" dirty="0" smtClean="0"/>
              <a:t> do it?</a:t>
            </a:r>
          </a:p>
          <a:p>
            <a:pPr lvl="1"/>
            <a:r>
              <a:rPr lang="en-US" dirty="0" smtClean="0"/>
              <a:t>Example: Utilizing creative and interactive web design</a:t>
            </a:r>
          </a:p>
          <a:p>
            <a:r>
              <a:rPr lang="en-US" dirty="0" smtClean="0"/>
              <a:t>What was the result?</a:t>
            </a:r>
          </a:p>
          <a:p>
            <a:pPr lvl="1"/>
            <a:r>
              <a:rPr lang="en-US" dirty="0" smtClean="0"/>
              <a:t>Example: Resulting in increased product sales by 20%</a:t>
            </a:r>
          </a:p>
          <a:p>
            <a:pPr marL="419100" lvl="1" indent="0">
              <a:buNone/>
            </a:pPr>
            <a:endParaRPr lang="en-US" dirty="0" smtClean="0"/>
          </a:p>
          <a:p>
            <a:pPr marL="419100" lvl="1" indent="0">
              <a:buNone/>
            </a:pPr>
            <a:r>
              <a:rPr lang="en-US" b="1" i="1" dirty="0" smtClean="0"/>
              <a:t>“Developed strategic marketing analysis, utilizing creative and interactive web design which resulted in increased product sales by 20%”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6889"/>
      </p:ext>
    </p:extLst>
  </p:cSld>
  <p:clrMapOvr>
    <a:masterClrMapping/>
  </p:clrMapOvr>
  <p:transition advTm="53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5378" y="1010510"/>
            <a:ext cx="7585538" cy="22048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1800" dirty="0" smtClean="0"/>
              <a:t>Want to include additional Information?</a:t>
            </a:r>
          </a:p>
          <a:p>
            <a:pPr lvl="1"/>
            <a:r>
              <a:rPr lang="en-US" sz="1400" dirty="0" smtClean="0"/>
              <a:t>Community Involvement</a:t>
            </a:r>
          </a:p>
          <a:p>
            <a:pPr lvl="1"/>
            <a:r>
              <a:rPr lang="en-US" sz="1400" dirty="0" smtClean="0"/>
              <a:t>Professional Organizations</a:t>
            </a:r>
          </a:p>
          <a:p>
            <a:pPr lvl="1"/>
            <a:r>
              <a:rPr lang="en-US" sz="1400" dirty="0" smtClean="0"/>
              <a:t>Technical Skills</a:t>
            </a:r>
          </a:p>
          <a:p>
            <a:pPr lvl="1"/>
            <a:r>
              <a:rPr lang="en-US" sz="1400" dirty="0" smtClean="0"/>
              <a:t>Language Proficiencies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978" y="3334328"/>
            <a:ext cx="6402241" cy="89178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7483"/>
      </p:ext>
    </p:extLst>
  </p:cSld>
  <p:clrMapOvr>
    <a:masterClrMapping/>
  </p:clrMapOvr>
  <p:transition advTm="50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Tailoring Your Resume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5378" y="1010510"/>
            <a:ext cx="7585538" cy="22048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1800" dirty="0" smtClean="0"/>
              <a:t>To maximize your success, customize your resume to each position you apply for</a:t>
            </a:r>
          </a:p>
          <a:p>
            <a:pPr lvl="1"/>
            <a:r>
              <a:rPr lang="en-US" sz="1400" dirty="0" smtClean="0"/>
              <a:t>Utilize the job description to identify the key skills that the employer is seeking</a:t>
            </a:r>
          </a:p>
          <a:p>
            <a:pPr lvl="1"/>
            <a:r>
              <a:rPr lang="en-US" sz="1400" dirty="0" smtClean="0"/>
              <a:t>Highlight the experiences you have related to those skills</a:t>
            </a:r>
          </a:p>
          <a:p>
            <a:pPr lvl="1"/>
            <a:r>
              <a:rPr lang="en-US" sz="1400" dirty="0" smtClean="0"/>
              <a:t>Each new opportunity will need a new resume! </a:t>
            </a:r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marL="419100" lvl="1" indent="0">
              <a:buNone/>
            </a:pPr>
            <a:endParaRPr lang="en-US" sz="1400" dirty="0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624731" y="3639376"/>
            <a:ext cx="7829616" cy="594359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Gloucester MT Extra Condensed" panose="02030808020601010101" pitchFamily="18" charset="0"/>
              </a:rPr>
              <a:t>“It’s a 40 hour a week job, to find a 40 hour a week job</a:t>
            </a:r>
            <a:r>
              <a:rPr lang="en-US" sz="2400" dirty="0" smtClean="0">
                <a:latin typeface="Gloucester MT Extra Condensed" panose="02030808020601010101" pitchFamily="18" charset="0"/>
              </a:rPr>
              <a:t>”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loucester MT Extra Condensed" panose="02030808020601010101" pitchFamily="18" charset="0"/>
              <a:sym typeface="Gill Sans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3802"/>
      </p:ext>
    </p:extLst>
  </p:cSld>
  <p:clrMapOvr>
    <a:masterClrMapping/>
  </p:clrMapOvr>
  <p:transition advTm="58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Common Mistakes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5378" y="1010510"/>
            <a:ext cx="7585538" cy="35614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1800" dirty="0" smtClean="0"/>
              <a:t>Lack of Results</a:t>
            </a:r>
            <a:endParaRPr lang="en-US" sz="1400" dirty="0" smtClean="0"/>
          </a:p>
          <a:p>
            <a:r>
              <a:rPr lang="en-US" sz="1800" dirty="0" smtClean="0"/>
              <a:t>Narrative formatting</a:t>
            </a:r>
          </a:p>
          <a:p>
            <a:r>
              <a:rPr lang="en-US" sz="1800" dirty="0" smtClean="0"/>
              <a:t>Too much/Too little white space</a:t>
            </a:r>
          </a:p>
          <a:p>
            <a:r>
              <a:rPr lang="en-US" sz="1800" dirty="0" smtClean="0"/>
              <a:t>Irrelevant Content</a:t>
            </a:r>
          </a:p>
          <a:p>
            <a:r>
              <a:rPr lang="en-US" sz="1800" dirty="0" smtClean="0"/>
              <a:t>MBA Skills not clearly articulated</a:t>
            </a:r>
          </a:p>
          <a:p>
            <a:r>
              <a:rPr lang="en-US" sz="1800" dirty="0" smtClean="0"/>
              <a:t>Errors – Spelling, Grammar, Format,</a:t>
            </a:r>
            <a:r>
              <a:rPr lang="en-US" sz="1800" dirty="0"/>
              <a:t> </a:t>
            </a:r>
            <a:r>
              <a:rPr lang="en-US" sz="1800" dirty="0" smtClean="0"/>
              <a:t>Typos, etc.</a:t>
            </a:r>
          </a:p>
          <a:p>
            <a:r>
              <a:rPr lang="en-US" sz="1800" dirty="0" smtClean="0"/>
              <a:t>Personal information included</a:t>
            </a:r>
          </a:p>
          <a:p>
            <a:r>
              <a:rPr lang="en-US" sz="1800" dirty="0" smtClean="0"/>
              <a:t>Photos</a:t>
            </a:r>
          </a:p>
          <a:p>
            <a:r>
              <a:rPr lang="en-US" sz="1800" dirty="0" smtClean="0"/>
              <a:t>Color, “fancy fonts”, artsy design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14301"/>
      </p:ext>
    </p:extLst>
  </p:cSld>
  <p:clrMapOvr>
    <a:masterClrMapping/>
  </p:clrMapOvr>
  <p:transition advTm="111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5443" y="1270450"/>
            <a:ext cx="7601722" cy="3415268"/>
          </a:xfrm>
        </p:spPr>
        <p:txBody>
          <a:bodyPr/>
          <a:lstStyle/>
          <a:p>
            <a:r>
              <a:rPr lang="en-US" dirty="0" smtClean="0"/>
              <a:t>If you have any questions, please contact the MBA Career Management Team!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Melissa Poole, Assistant Director – </a:t>
            </a:r>
            <a:r>
              <a:rPr lang="en-US" dirty="0" smtClean="0">
                <a:hlinkClick r:id="rId4"/>
              </a:rPr>
              <a:t>melissapoole@eller.arizona.edu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Paula Klempay,  </a:t>
            </a:r>
            <a:r>
              <a:rPr lang="en-US" dirty="0" smtClean="0"/>
              <a:t>Director – </a:t>
            </a:r>
            <a:r>
              <a:rPr lang="en-US" dirty="0" smtClean="0">
                <a:hlinkClick r:id="rId5"/>
              </a:rPr>
              <a:t>pklempay@email.arizona.edu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91343"/>
      </p:ext>
    </p:extLst>
  </p:cSld>
  <p:clrMapOvr>
    <a:masterClrMapping/>
  </p:clrMapOvr>
  <p:transition advTm="29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AGENDA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3535" y="1220372"/>
            <a:ext cx="7585538" cy="29717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Creating Your Resume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Format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Content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Eller MBA Template</a:t>
            </a:r>
          </a:p>
          <a:p>
            <a:r>
              <a:rPr lang="en-US" dirty="0" smtClean="0"/>
              <a:t>Tailoring Your Resume</a:t>
            </a:r>
          </a:p>
          <a:p>
            <a:r>
              <a:rPr lang="en-US" dirty="0" smtClean="0"/>
              <a:t>Common Mistakes</a:t>
            </a:r>
          </a:p>
          <a:p>
            <a:r>
              <a:rPr lang="en-US" dirty="0" smtClean="0"/>
              <a:t>Contact Information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2023"/>
      </p:ext>
    </p:extLst>
  </p:cSld>
  <p:clrMapOvr>
    <a:masterClrMapping/>
  </p:clrMapOvr>
  <p:transition advTm="42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Fact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9941" y="1406688"/>
            <a:ext cx="6399855" cy="29717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Why is an effective resume so important?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6 seconds = the amount of time an employer spends reviewing a resume</a:t>
            </a:r>
            <a:endParaRPr lang="en-US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8999"/>
      </p:ext>
    </p:extLst>
  </p:cSld>
  <p:clrMapOvr>
    <a:masterClrMapping/>
  </p:clrMapOvr>
  <p:transition advTm="40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Creating Your Resume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3535" y="1220372"/>
            <a:ext cx="7585538" cy="29717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476019" y="1403319"/>
            <a:ext cx="2293495" cy="914400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employer need?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315389" y="2091128"/>
            <a:ext cx="631199" cy="2265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Oval 8"/>
          <p:cNvSpPr/>
          <p:nvPr/>
        </p:nvSpPr>
        <p:spPr bwMode="auto">
          <a:xfrm>
            <a:off x="5185258" y="2003476"/>
            <a:ext cx="2082066" cy="914400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interest, skills, and experiences do I have?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414943" y="2880044"/>
            <a:ext cx="531646" cy="30843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 bwMode="auto">
          <a:xfrm>
            <a:off x="1469900" y="2800776"/>
            <a:ext cx="2623609" cy="914400"/>
          </a:xfrm>
          <a:prstGeom prst="ellips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can I match what the employer needs and what I have to offer?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176562" y="3931394"/>
            <a:ext cx="666329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structured 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focused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document that makes a 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between the </a:t>
            </a:r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an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mployer and how you can meet those needs. </a:t>
            </a:r>
            <a:endParaRPr lang="en-US" sz="1200" b="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42736"/>
      </p:ext>
    </p:extLst>
  </p:cSld>
  <p:clrMapOvr>
    <a:masterClrMapping/>
  </p:clrMapOvr>
  <p:transition advTm="55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Format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3535" y="1220372"/>
            <a:ext cx="7585538" cy="2971732"/>
          </a:xfrm>
        </p:spPr>
        <p:txBody>
          <a:bodyPr>
            <a:normAutofit/>
          </a:bodyPr>
          <a:lstStyle/>
          <a:p>
            <a:r>
              <a:rPr lang="en-US" dirty="0" smtClean="0"/>
              <a:t>Clear and Concise</a:t>
            </a:r>
          </a:p>
          <a:p>
            <a:r>
              <a:rPr lang="en-US" dirty="0" smtClean="0"/>
              <a:t>Organized and Logical</a:t>
            </a:r>
          </a:p>
          <a:p>
            <a:r>
              <a:rPr lang="en-US" dirty="0" smtClean="0"/>
              <a:t>Easy to read and Navigate</a:t>
            </a:r>
          </a:p>
          <a:p>
            <a:r>
              <a:rPr lang="en-US" dirty="0" smtClean="0"/>
              <a:t>In Chronological order (beginning with most recent experience)</a:t>
            </a:r>
          </a:p>
          <a:p>
            <a:r>
              <a:rPr lang="en-US" dirty="0" smtClean="0"/>
              <a:t>Use plain, common fonts (serif or sans serif fonts)</a:t>
            </a:r>
          </a:p>
          <a:p>
            <a:r>
              <a:rPr lang="en-US" dirty="0" smtClean="0"/>
              <a:t>Follow the Eller MBA Template</a:t>
            </a:r>
          </a:p>
          <a:p>
            <a:r>
              <a:rPr lang="en-US" dirty="0" smtClean="0"/>
              <a:t>One-page document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30568"/>
      </p:ext>
    </p:extLst>
  </p:cSld>
  <p:clrMapOvr>
    <a:masterClrMapping/>
  </p:clrMapOvr>
  <p:transition advTm="70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Content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3535" y="1220372"/>
            <a:ext cx="7585538" cy="2971732"/>
          </a:xfrm>
        </p:spPr>
        <p:txBody>
          <a:bodyPr>
            <a:normAutofit/>
          </a:bodyPr>
          <a:lstStyle/>
          <a:p>
            <a:r>
              <a:rPr lang="en-US" dirty="0" smtClean="0"/>
              <a:t>What did I do, How did I do it, What were the results?</a:t>
            </a:r>
          </a:p>
          <a:p>
            <a:r>
              <a:rPr lang="en-US" dirty="0" smtClean="0"/>
              <a:t>Utilize Action-Oriented Verbs</a:t>
            </a:r>
          </a:p>
          <a:p>
            <a:r>
              <a:rPr lang="en-US" dirty="0" smtClean="0"/>
              <a:t>Results-Oriented, including quantifiers</a:t>
            </a:r>
          </a:p>
          <a:p>
            <a:r>
              <a:rPr lang="en-US" dirty="0" smtClean="0"/>
              <a:t>Error Free – correct grammar and no misspellings</a:t>
            </a:r>
          </a:p>
          <a:p>
            <a:r>
              <a:rPr lang="en-US" dirty="0" smtClean="0"/>
              <a:t>Precise and professional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49878"/>
      </p:ext>
    </p:extLst>
  </p:cSld>
  <p:clrMapOvr>
    <a:masterClrMapping/>
  </p:clrMapOvr>
  <p:transition advTm="38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Personal Information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3535" y="1220372"/>
            <a:ext cx="7585538" cy="29717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What to include in Personal information?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Name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Address OR LinkedIn profile URL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Phone Number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UA Email Address</a:t>
            </a:r>
          </a:p>
          <a:p>
            <a:pPr marL="419100" lvl="1" indent="0">
              <a:buNone/>
            </a:pPr>
            <a:endParaRPr lang="en-US" b="1" dirty="0" smtClean="0"/>
          </a:p>
          <a:p>
            <a:pPr marL="419100" lvl="1" indent="0" algn="ctr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NAME HERE</a:t>
            </a:r>
          </a:p>
          <a:p>
            <a:pPr marL="419100" lvl="1" indent="0" algn="ctr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 Address, Apartment Number • City, State  Zip Code</a:t>
            </a:r>
          </a:p>
          <a:p>
            <a:pPr marL="419100" lvl="1" indent="0" algn="ctr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Telephone • UA E-mail • LinkedIn Profile</a:t>
            </a:r>
          </a:p>
          <a:p>
            <a:pPr marL="419100" lvl="1" indent="0">
              <a:buNone/>
            </a:pPr>
            <a:endParaRPr lang="en-US" b="1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1246963" y="4435926"/>
            <a:ext cx="7104509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personal information should not be disclosed on your professional resume.</a:t>
            </a:r>
          </a:p>
          <a:p>
            <a:endParaRPr lang="en-US" sz="1200" b="1" i="0" dirty="0" smtClean="0">
              <a:latin typeface="Times New Roman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29959"/>
      </p:ext>
    </p:extLst>
  </p:cSld>
  <p:clrMapOvr>
    <a:masterClrMapping/>
  </p:clrMapOvr>
  <p:transition advTm="56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Professional Experience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5378" y="845618"/>
            <a:ext cx="7585538" cy="2519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Common Components:</a:t>
            </a:r>
          </a:p>
          <a:p>
            <a:pPr lvl="1"/>
            <a:r>
              <a:rPr lang="en-US" sz="1400" dirty="0" smtClean="0"/>
              <a:t>Your Title for each position</a:t>
            </a:r>
          </a:p>
          <a:p>
            <a:pPr lvl="1"/>
            <a:r>
              <a:rPr lang="en-US" sz="1400" dirty="0" smtClean="0"/>
              <a:t>Company Name</a:t>
            </a:r>
          </a:p>
          <a:p>
            <a:pPr lvl="1"/>
            <a:r>
              <a:rPr lang="en-US" sz="1400" dirty="0" smtClean="0"/>
              <a:t>Location</a:t>
            </a:r>
          </a:p>
          <a:p>
            <a:pPr lvl="1"/>
            <a:r>
              <a:rPr lang="en-US" sz="1400" dirty="0" smtClean="0"/>
              <a:t>Dates of Employment</a:t>
            </a:r>
          </a:p>
          <a:p>
            <a:pPr lvl="1"/>
            <a:r>
              <a:rPr lang="en-US" sz="1400" dirty="0" smtClean="0"/>
              <a:t>Bulleted success statements, quantified &amp; results-oriented</a:t>
            </a:r>
          </a:p>
          <a:p>
            <a:pPr marL="4191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433" y="2812529"/>
            <a:ext cx="6402241" cy="206967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2487"/>
      </p:ext>
    </p:extLst>
  </p:cSld>
  <p:clrMapOvr>
    <a:masterClrMapping/>
  </p:clrMapOvr>
  <p:transition advTm="40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1947" y="-214"/>
            <a:ext cx="7772400" cy="1103313"/>
          </a:xfrm>
        </p:spPr>
        <p:txBody>
          <a:bodyPr/>
          <a:lstStyle/>
          <a:p>
            <a:r>
              <a:rPr lang="en-US" dirty="0" smtClean="0"/>
              <a:t>Professional Experience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3535" y="1220372"/>
            <a:ext cx="7585538" cy="29717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Each bulleted statement should begin with an action verb</a:t>
            </a:r>
          </a:p>
          <a:p>
            <a:r>
              <a:rPr lang="en-US" dirty="0" smtClean="0"/>
              <a:t>Use appropriate tense</a:t>
            </a:r>
          </a:p>
          <a:p>
            <a:r>
              <a:rPr lang="en-US" dirty="0" smtClean="0"/>
              <a:t>Utilize industry jargon to communicate interest and knowledge</a:t>
            </a:r>
          </a:p>
          <a:p>
            <a:pPr marL="419100" lvl="1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36328"/>
      </p:ext>
    </p:extLst>
  </p:cSld>
  <p:clrMapOvr>
    <a:masterClrMapping/>
  </p:clrMapOvr>
  <p:transition advTm="30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38100" tIns="38100" rIns="38100" bIns="38100" numCol="1" anchor="ctr" anchorCtr="0" compatLnSpc="1">
        <a:prstTxWarp prst="textNoShape">
          <a:avLst/>
        </a:prstTxWarp>
      </a:bodyPr>
      <a:lstStyle>
        <a:defPPr>
          <a:defRPr sz="3400" b="0" i="0" dirty="0" smtClean="0">
            <a:latin typeface="Times New Roman"/>
          </a:defRPr>
        </a:defPPr>
      </a:lstStyle>
    </a:tx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5333</TotalTime>
  <Pages>0</Pages>
  <Words>522</Words>
  <Characters>0</Characters>
  <Application>Microsoft Office PowerPoint</Application>
  <PresentationFormat>On-screen Show (16:9)</PresentationFormat>
  <Lines>0</Lines>
  <Paragraphs>125</Paragraphs>
  <Slides>14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Arial</vt:lpstr>
      <vt:lpstr>Calibri</vt:lpstr>
      <vt:lpstr>Gill Sans</vt:lpstr>
      <vt:lpstr>Gloucester MT Extra Condensed</vt:lpstr>
      <vt:lpstr>Times New Roman</vt:lpstr>
      <vt:lpstr>Verdana</vt:lpstr>
      <vt:lpstr>ヒラギノ角ゴ ProN W3</vt:lpstr>
      <vt:lpstr>Default - Title Slide</vt:lpstr>
      <vt:lpstr>Resume Webinar </vt:lpstr>
      <vt:lpstr>AGENDA </vt:lpstr>
      <vt:lpstr>Fun Fact</vt:lpstr>
      <vt:lpstr>Creating Your Resume </vt:lpstr>
      <vt:lpstr>Format</vt:lpstr>
      <vt:lpstr>Content </vt:lpstr>
      <vt:lpstr>Personal Information</vt:lpstr>
      <vt:lpstr>Professional Experience</vt:lpstr>
      <vt:lpstr>Professional Experience</vt:lpstr>
      <vt:lpstr>Professional Experience Example</vt:lpstr>
      <vt:lpstr>Additional Information</vt:lpstr>
      <vt:lpstr>Tailoring Your Resume</vt:lpstr>
      <vt:lpstr>Common Mistakes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Love</dc:creator>
  <cp:lastModifiedBy>Melissa Poole</cp:lastModifiedBy>
  <cp:revision>302</cp:revision>
  <cp:lastPrinted>2016-01-05T17:27:06Z</cp:lastPrinted>
  <dcterms:modified xsi:type="dcterms:W3CDTF">2019-05-02T17:38:24Z</dcterms:modified>
</cp:coreProperties>
</file>